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Override1.xml" ContentType="application/vnd.openxmlformats-officedocument.themeOverride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14" r:id="rId3"/>
    <p:sldMasterId id="2147483802" r:id="rId4"/>
  </p:sldMasterIdLst>
  <p:notesMasterIdLst>
    <p:notesMasterId r:id="rId25"/>
  </p:notesMasterIdLst>
  <p:sldIdLst>
    <p:sldId id="2106" r:id="rId5"/>
    <p:sldId id="256" r:id="rId6"/>
    <p:sldId id="2002" r:id="rId7"/>
    <p:sldId id="315" r:id="rId8"/>
    <p:sldId id="299" r:id="rId9"/>
    <p:sldId id="300" r:id="rId10"/>
    <p:sldId id="2004" r:id="rId11"/>
    <p:sldId id="1970" r:id="rId12"/>
    <p:sldId id="1972" r:id="rId13"/>
    <p:sldId id="1979" r:id="rId14"/>
    <p:sldId id="1982" r:id="rId15"/>
    <p:sldId id="1989" r:id="rId16"/>
    <p:sldId id="1983" r:id="rId17"/>
    <p:sldId id="1992" r:id="rId18"/>
    <p:sldId id="2003" r:id="rId19"/>
    <p:sldId id="2031" r:id="rId20"/>
    <p:sldId id="1804" r:id="rId21"/>
    <p:sldId id="322" r:id="rId22"/>
    <p:sldId id="2046" r:id="rId23"/>
    <p:sldId id="286" r:id="rId24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Franklin Gothic Book" panose="020B050302010202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Franklin Gothic Book" panose="020B050302010202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Franklin Gothic Book" panose="020B050302010202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Franklin Gothic Book" panose="020B050302010202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Franklin Gothic Book" panose="020B05030201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Franklin Gothic Book" panose="020B05030201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Franklin Gothic Book" panose="020B05030201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Franklin Gothic Book" panose="020B05030201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Franklin Gothic Book" panose="020B05030201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02" autoAdjust="0"/>
    <p:restoredTop sz="94626" autoAdjust="0"/>
  </p:normalViewPr>
  <p:slideViewPr>
    <p:cSldViewPr snapToGrid="0">
      <p:cViewPr varScale="1">
        <p:scale>
          <a:sx n="80" d="100"/>
          <a:sy n="80" d="100"/>
        </p:scale>
        <p:origin x="192" y="10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1" d="100"/>
        <a:sy n="141" d="100"/>
      </p:scale>
      <p:origin x="0" y="147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C77B223-6DB5-BB49-B81F-791A6DC164F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E54BAA-2141-AA4C-9CBC-D8E68AD14E0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198C1578-C832-1C4A-8954-9C68E7E7E778}" type="datetimeFigureOut">
              <a:rPr lang="en-US"/>
              <a:pPr>
                <a:defRPr/>
              </a:pPr>
              <a:t>10/15/21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654FDAAA-FADA-0746-B353-07DE78AF60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C7BF96A-E263-2547-8A50-E2D68CDE64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754D24-D08F-C046-99AE-5F765BBCA17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06197-BBD3-9C43-943A-58732383A3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fld id="{3121D9F4-2D3A-5344-AD1A-07B20A8C9B7D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9128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5613" algn="l" defTabSz="9128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2813" algn="l" defTabSz="9128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0013" algn="l" defTabSz="9128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7213" algn="l" defTabSz="9128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7">
            <a:extLst>
              <a:ext uri="{FF2B5EF4-FFF2-40B4-BE49-F238E27FC236}">
                <a16:creationId xmlns:a16="http://schemas.microsoft.com/office/drawing/2014/main" id="{C6E0F3C0-CD23-514A-8304-C2DACD75270A}"/>
              </a:ext>
            </a:extLst>
          </p:cNvPr>
          <p:cNvGrpSpPr>
            <a:grpSpLocks/>
          </p:cNvGrpSpPr>
          <p:nvPr/>
        </p:nvGrpSpPr>
        <p:grpSpPr bwMode="auto">
          <a:xfrm>
            <a:off x="752475" y="744538"/>
            <a:ext cx="10674350" cy="5349875"/>
            <a:chOff x="752858" y="744469"/>
            <a:chExt cx="10674117" cy="5349671"/>
          </a:xfrm>
        </p:grpSpPr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FED71263-5A2E-7749-A670-8990DB935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>
                <a:gd name="T0" fmla="*/ 2147483646 w 10000"/>
                <a:gd name="T1" fmla="*/ 0 h 10000"/>
                <a:gd name="T2" fmla="*/ 2147483646 w 10000"/>
                <a:gd name="T3" fmla="*/ 0 h 10000"/>
                <a:gd name="T4" fmla="*/ 2147483646 w 10000"/>
                <a:gd name="T5" fmla="*/ 2147483646 h 10000"/>
                <a:gd name="T6" fmla="*/ 0 w 10000"/>
                <a:gd name="T7" fmla="*/ 2147483646 h 10000"/>
                <a:gd name="T8" fmla="*/ 0 w 10000"/>
                <a:gd name="T9" fmla="*/ 2147483646 h 10000"/>
                <a:gd name="T10" fmla="*/ 2147483646 w 10000"/>
                <a:gd name="T11" fmla="*/ 2147483646 h 10000"/>
                <a:gd name="T12" fmla="*/ 2147483646 w 10000"/>
                <a:gd name="T13" fmla="*/ 0 h 100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13A16CBA-2AF0-C343-8309-9ED1ABC5AC8D}"/>
                </a:ext>
              </a:extLst>
            </p:cNvPr>
            <p:cNvSpPr>
              <a:spLocks/>
            </p:cNvSpPr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>
                <a:gd name="T0" fmla="*/ 2147483646 w 10002"/>
                <a:gd name="T1" fmla="*/ 0 h 10000"/>
                <a:gd name="T2" fmla="*/ 2147483646 w 10002"/>
                <a:gd name="T3" fmla="*/ 0 h 10000"/>
                <a:gd name="T4" fmla="*/ 2147483646 w 10002"/>
                <a:gd name="T5" fmla="*/ 2147483646 h 10000"/>
                <a:gd name="T6" fmla="*/ 70253286 w 10002"/>
                <a:gd name="T7" fmla="*/ 2147483646 h 10000"/>
                <a:gd name="T8" fmla="*/ 0 w 10002"/>
                <a:gd name="T9" fmla="*/ 2147483646 h 10000"/>
                <a:gd name="T10" fmla="*/ 2147483646 w 10002"/>
                <a:gd name="T11" fmla="*/ 2147483646 h 10000"/>
                <a:gd name="T12" fmla="*/ 2147483646 w 10002"/>
                <a:gd name="T13" fmla="*/ 0 h 100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0">
                  <a:solidFill>
                    <a:srgbClr val="000000"/>
                  </a:solidFill>
                  <a:prstDash val="solid"/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223B445E-B3B9-CD49-9FBD-96AE3F9C62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2475" y="6453188"/>
            <a:ext cx="1608138" cy="40481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3E2ECE9A-3395-5C4C-9BE8-2B8F572AC4A1}" type="datetimeFigureOut">
              <a:rPr lang="en-US"/>
              <a:pPr>
                <a:defRPr/>
              </a:pPr>
              <a:t>10/15/21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93EC6B6-762F-C140-A4F4-92C2F92B0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4450" y="6453188"/>
            <a:ext cx="7023100" cy="404812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D729BFEB-CC7B-5A4F-92C4-5357AA9A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31388" y="6453188"/>
            <a:ext cx="1595437" cy="404812"/>
          </a:xfrm>
        </p:spPr>
        <p:txBody>
          <a:bodyPr/>
          <a:lstStyle>
            <a:lvl1pPr>
              <a:defRPr/>
            </a:lvl1pPr>
          </a:lstStyle>
          <a:p>
            <a:fld id="{A0BD6A0F-7B94-0C4B-B357-93DDD2B5795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27458298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19404-B8E3-994C-990E-6ED5CA9DB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A7A1AB-4191-E242-89EE-6795C85A7FA7}" type="datetimeFigureOut">
              <a:rPr lang="en-US"/>
              <a:pPr>
                <a:defRPr/>
              </a:pPr>
              <a:t>10/15/21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9F7497-C547-4A4E-AA69-10194EC03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1FE4B8-DA16-0246-9384-13D7CBF0C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CBD49F1-FBF4-D34E-85F3-01C9849CBE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943292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B10074-A333-BC40-B6F7-2FE3EC0B9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DBB64D-F5B0-3A48-ABC3-35D38D740483}" type="datetimeFigureOut">
              <a:rPr lang="en-US"/>
              <a:pPr>
                <a:defRPr/>
              </a:pPr>
              <a:t>10/15/21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4AE518-C52C-1C40-8E81-EDBFA0DD9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3FCA0C-084D-EC4B-BF38-8F6AE91C7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4D5DDC4-0128-F743-B706-17A7A10AEF8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5553696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907726" y="1189177"/>
            <a:ext cx="11015036" cy="1985641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1pPr>
            <a:lvl2pPr marL="0" indent="0">
              <a:buFontTx/>
              <a:buNone/>
              <a:defRPr sz="1961">
                <a:solidFill>
                  <a:schemeClr val="tx1">
                    <a:lumMod val="75000"/>
                  </a:schemeClr>
                </a:solidFill>
              </a:defRPr>
            </a:lvl2pPr>
            <a:lvl3pPr marL="224097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3pPr>
            <a:lvl4pPr marL="448193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4pPr>
            <a:lvl5pPr marL="672290" indent="0">
              <a:buNone/>
              <a:defRPr b="0" i="0">
                <a:solidFill>
                  <a:schemeClr val="tx1">
                    <a:lumMod val="75000"/>
                  </a:schemeClr>
                </a:solidFill>
                <a:latin typeface="Dagny OT" panose="020B0504020201020104" pitchFamily="34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48898604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E988A18B-8B08-49D2-8EDD-D63CF2B03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037" y="440515"/>
            <a:ext cx="9153078" cy="548638"/>
          </a:xfrm>
          <a:prstGeom prst="rect">
            <a:avLst/>
          </a:prstGeom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992984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1A612-8F92-084D-9D30-517C90C91A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8969" y="5106692"/>
            <a:ext cx="9794929" cy="1751308"/>
          </a:xfrm>
        </p:spPr>
        <p:txBody>
          <a:bodyPr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0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389B51-D8B3-3949-905A-242B983F3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37D822-5E0A-9A4F-8B8F-4518B2DE8855}" type="datetimeFigureOut">
              <a:rPr lang="en-US"/>
              <a:pPr>
                <a:defRPr/>
              </a:pPr>
              <a:t>10/15/21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92B3EA-6FAE-DE49-9F32-BAC76D05C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29B59-E8AC-B547-AEAC-EB77DFDB5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25E1FC0-EB39-7E42-A7B9-3F1411B3DA2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21935497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 title="Crop Mark">
            <a:extLst>
              <a:ext uri="{FF2B5EF4-FFF2-40B4-BE49-F238E27FC236}">
                <a16:creationId xmlns:a16="http://schemas.microsoft.com/office/drawing/2014/main" id="{7CE4419D-8AB9-BD42-90DB-A225A9224D09}"/>
              </a:ext>
            </a:extLst>
          </p:cNvPr>
          <p:cNvSpPr/>
          <p:nvPr/>
        </p:nvSpPr>
        <p:spPr bwMode="auto">
          <a:xfrm>
            <a:off x="8151813" y="1685925"/>
            <a:ext cx="3275012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8C13874-3C2A-104B-821B-EA39AB405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8188" y="6453188"/>
            <a:ext cx="1622425" cy="40481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0DE02BC7-30FD-B64F-BD8E-CD155E422566}" type="datetimeFigureOut">
              <a:rPr lang="en-US"/>
              <a:pPr>
                <a:defRPr/>
              </a:pPr>
              <a:t>10/15/21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01B2313-861A-AA41-A639-58B2D6844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4450" y="6453188"/>
            <a:ext cx="7023100" cy="404812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A7E0573-35ED-B34F-B73A-E9924FB3D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31388" y="6453188"/>
            <a:ext cx="1595437" cy="404812"/>
          </a:xfrm>
        </p:spPr>
        <p:txBody>
          <a:bodyPr/>
          <a:lstStyle>
            <a:lvl1pPr>
              <a:defRPr/>
            </a:lvl1pPr>
          </a:lstStyle>
          <a:p>
            <a:fld id="{C7B59D02-3580-E64D-8738-F9335B4934A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26460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99A2602-CDE8-C047-B465-58E634F46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4710D4-CFF1-FD4F-B0C2-E1D4B63736C4}" type="datetimeFigureOut">
              <a:rPr lang="en-US"/>
              <a:pPr>
                <a:defRPr/>
              </a:pPr>
              <a:t>10/15/21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DA9D76F-B657-5549-AA2A-C081592E3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C3E697D-EBE9-1440-966C-E129B1AB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27A6325-2BB2-5048-A19D-901E019F995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65567929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1DCD4502-C9EB-4342-9EA8-4633B8335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902781-F039-634D-86FA-66309E4EB53F}" type="datetimeFigureOut">
              <a:rPr lang="en-US"/>
              <a:pPr>
                <a:defRPr/>
              </a:pPr>
              <a:t>10/15/21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6869A62-F50D-CF4F-A66E-8ED4272E9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AFCDFEE-9316-F349-B236-4609EB1F3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8CE941-EC6D-4740-918A-7AC13EC3127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42184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9CFF7958-9641-4945-BED4-771DEFC19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CBD234-EB74-6540-91BA-95C29C8452A0}" type="datetimeFigureOut">
              <a:rPr lang="en-US"/>
              <a:pPr>
                <a:defRPr/>
              </a:pPr>
              <a:t>10/15/21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D0AB7EE-E980-4148-AE82-C0B9602AA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03FFB86-B19C-0F44-BE50-CA47A68FA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AE84C8E-A0EE-7545-92EE-F3818CC92C2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51636041"/>
      </p:ext>
    </p:extLst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185996EA-6AEF-C940-ACF1-DF43BEA37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832228-E611-C84F-B838-890EC4DE89CB}" type="datetimeFigureOut">
              <a:rPr lang="en-US"/>
              <a:pPr>
                <a:defRPr/>
              </a:pPr>
              <a:t>10/15/21</a:t>
            </a:fld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1F7498BF-7988-8F45-B119-7D8BDE584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7D61A65-786C-EF4E-8FAA-307EDAC58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A8E0F33-F924-DF4F-B159-C0A292388B6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8381362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 title="Background Shape">
            <a:extLst>
              <a:ext uri="{FF2B5EF4-FFF2-40B4-BE49-F238E27FC236}">
                <a16:creationId xmlns:a16="http://schemas.microsoft.com/office/drawing/2014/main" id="{1CEBA048-C5B6-4B4A-B1FF-DC2B6C4407EC}"/>
              </a:ext>
            </a:extLst>
          </p:cNvPr>
          <p:cNvSpPr/>
          <p:nvPr/>
        </p:nvSpPr>
        <p:spPr>
          <a:xfrm>
            <a:off x="0" y="0"/>
            <a:ext cx="530383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 title="Divider Bar">
            <a:extLst>
              <a:ext uri="{FF2B5EF4-FFF2-40B4-BE49-F238E27FC236}">
                <a16:creationId xmlns:a16="http://schemas.microsoft.com/office/drawing/2014/main" id="{76DC99DE-CAB9-CE4E-9FF6-5C7D939505F1}"/>
              </a:ext>
            </a:extLst>
          </p:cNvPr>
          <p:cNvSpPr/>
          <p:nvPr/>
        </p:nvSpPr>
        <p:spPr>
          <a:xfrm>
            <a:off x="5303838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>
            <a:extLst>
              <a:ext uri="{FF2B5EF4-FFF2-40B4-BE49-F238E27FC236}">
                <a16:creationId xmlns:a16="http://schemas.microsoft.com/office/drawing/2014/main" id="{87ED354E-9E34-6544-BD84-182FAB67C8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3900" y="6453188"/>
            <a:ext cx="1204913" cy="40481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CAFE0674-A56F-A943-9B15-19655A9103B2}" type="datetimeFigureOut">
              <a:rPr lang="en-US"/>
              <a:pPr>
                <a:defRPr/>
              </a:pPr>
              <a:t>10/15/21</a:t>
            </a:fld>
            <a:endParaRPr lang="en-US" dirty="0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4E01B0AC-0530-B940-8161-3EE0481AF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06625" y="6453188"/>
            <a:ext cx="2373313" cy="40481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A3D5AEDB-AC56-134C-87CC-8A84B4185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5" y="6453188"/>
            <a:ext cx="1595438" cy="404812"/>
          </a:xfrm>
        </p:spPr>
        <p:txBody>
          <a:bodyPr/>
          <a:lstStyle>
            <a:lvl1pPr>
              <a:defRPr/>
            </a:lvl1pPr>
          </a:lstStyle>
          <a:p>
            <a:fld id="{589C5F3C-3A00-8846-A828-95E273E229F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70567643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 title="Background Shape">
            <a:extLst>
              <a:ext uri="{FF2B5EF4-FFF2-40B4-BE49-F238E27FC236}">
                <a16:creationId xmlns:a16="http://schemas.microsoft.com/office/drawing/2014/main" id="{D11C6811-AF7D-CD42-8881-FEAEBC784E98}"/>
              </a:ext>
            </a:extLst>
          </p:cNvPr>
          <p:cNvSpPr/>
          <p:nvPr/>
        </p:nvSpPr>
        <p:spPr>
          <a:xfrm>
            <a:off x="0" y="0"/>
            <a:ext cx="530383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 title="Divider Bar">
            <a:extLst>
              <a:ext uri="{FF2B5EF4-FFF2-40B4-BE49-F238E27FC236}">
                <a16:creationId xmlns:a16="http://schemas.microsoft.com/office/drawing/2014/main" id="{390D72E5-469F-2E45-8DC1-B7DFDFCC5F60}"/>
              </a:ext>
            </a:extLst>
          </p:cNvPr>
          <p:cNvSpPr/>
          <p:nvPr/>
        </p:nvSpPr>
        <p:spPr>
          <a:xfrm>
            <a:off x="5303838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Rectangle 6" title="Background Shape">
            <a:extLst>
              <a:ext uri="{FF2B5EF4-FFF2-40B4-BE49-F238E27FC236}">
                <a16:creationId xmlns:a16="http://schemas.microsoft.com/office/drawing/2014/main" id="{41A30808-E0F3-984D-833B-45295D3813E2}"/>
              </a:ext>
            </a:extLst>
          </p:cNvPr>
          <p:cNvSpPr/>
          <p:nvPr userDrawn="1"/>
        </p:nvSpPr>
        <p:spPr>
          <a:xfrm>
            <a:off x="0" y="-153988"/>
            <a:ext cx="5303838" cy="70119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4">
            <a:extLst>
              <a:ext uri="{FF2B5EF4-FFF2-40B4-BE49-F238E27FC236}">
                <a16:creationId xmlns:a16="http://schemas.microsoft.com/office/drawing/2014/main" id="{57DEC781-B189-7147-9CCD-8C4F6EFB13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3900" y="6453188"/>
            <a:ext cx="1204913" cy="40481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50D5A945-AFAC-2347-9312-EE76FABA6372}" type="datetimeFigureOut">
              <a:rPr lang="en-US"/>
              <a:pPr>
                <a:defRPr/>
              </a:pPr>
              <a:t>10/15/21</a:t>
            </a:fld>
            <a:endParaRPr lang="en-US" dirty="0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D7B1E954-A378-F346-8A4D-36570961B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06625" y="6453188"/>
            <a:ext cx="2373313" cy="40481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8B5B0524-364A-5E43-BDF1-683630FE5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5" y="6453188"/>
            <a:ext cx="1595438" cy="404812"/>
          </a:xfrm>
        </p:spPr>
        <p:txBody>
          <a:bodyPr/>
          <a:lstStyle>
            <a:lvl1pPr>
              <a:defRPr/>
            </a:lvl1pPr>
          </a:lstStyle>
          <a:p>
            <a:fld id="{76A5A677-D7E4-D64B-B2C9-34DBDDBA18E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6148641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0884399F-FCC0-1E4B-A450-05A5BF2D0DB9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371600" y="685800"/>
            <a:ext cx="9601200" cy="148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3F25176B-2FDC-BA4A-873F-90F58E16270E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371600" y="2286000"/>
            <a:ext cx="9601200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21122-B131-0C44-A50A-D1DAB4C514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90650" y="6453188"/>
            <a:ext cx="1204913" cy="404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baseline="0">
                <a:solidFill>
                  <a:schemeClr val="tx2"/>
                </a:solidFill>
                <a:latin typeface="+mn-lt"/>
              </a:defRPr>
            </a:lvl1pPr>
          </a:lstStyle>
          <a:p>
            <a:pPr>
              <a:defRPr/>
            </a:pPr>
            <a:fld id="{D85F33B3-7ED7-5E48-A086-16BF5CDAC195}" type="datetimeFigureOut">
              <a:rPr lang="en-US"/>
              <a:pPr>
                <a:defRPr/>
              </a:pPr>
              <a:t>10/15/21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40C5E-DED2-E346-A683-A535CEF59A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94013" y="6453188"/>
            <a:ext cx="6280150" cy="4048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baseline="0">
                <a:solidFill>
                  <a:schemeClr val="tx2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C3938E-F06C-D44F-9C5F-2A89A0CEA1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72613" y="6453188"/>
            <a:ext cx="1597025" cy="4048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chemeClr val="tx2"/>
                </a:solidFill>
              </a:defRPr>
            </a:lvl1pPr>
          </a:lstStyle>
          <a:p>
            <a:fld id="{70F5A051-89AC-1249-BA69-57DBB86E5844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9" name="Rectangle 8" title="Side bar">
            <a:extLst>
              <a:ext uri="{FF2B5EF4-FFF2-40B4-BE49-F238E27FC236}">
                <a16:creationId xmlns:a16="http://schemas.microsoft.com/office/drawing/2014/main" id="{CC526EC9-1D17-7344-8513-72BAAD15CB7F}"/>
              </a:ext>
            </a:extLst>
          </p:cNvPr>
          <p:cNvSpPr/>
          <p:nvPr/>
        </p:nvSpPr>
        <p:spPr>
          <a:xfrm>
            <a:off x="477838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89" r:id="rId2"/>
    <p:sldLayoutId id="2147483797" r:id="rId3"/>
    <p:sldLayoutId id="2147483790" r:id="rId4"/>
    <p:sldLayoutId id="2147483791" r:id="rId5"/>
    <p:sldLayoutId id="2147483792" r:id="rId6"/>
    <p:sldLayoutId id="2147483793" r:id="rId7"/>
    <p:sldLayoutId id="2147483798" r:id="rId8"/>
    <p:sldLayoutId id="2147483799" r:id="rId9"/>
    <p:sldLayoutId id="2147483794" r:id="rId10"/>
    <p:sldLayoutId id="2147483795" r:id="rId11"/>
    <p:sldLayoutId id="2147483800" r:id="rId12"/>
    <p:sldLayoutId id="2147483801" r:id="rId13"/>
  </p:sldLayoutIdLst>
  <p:transition spd="med">
    <p:fade/>
  </p:transition>
  <p:hf sldNum="0" hdr="0" ftr="0" dt="0"/>
  <p:txStyles>
    <p:titleStyle>
      <a:lvl1pPr algn="l" rtl="0" eaLnBrk="0" fontAlgn="base" hangingPunct="0">
        <a:lnSpc>
          <a:spcPct val="89000"/>
        </a:lnSpc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89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Franklin Gothic Book" panose="020B0503020102020204" pitchFamily="34" charset="0"/>
        </a:defRPr>
      </a:lvl2pPr>
      <a:lvl3pPr algn="l" rtl="0" eaLnBrk="0" fontAlgn="base" hangingPunct="0">
        <a:lnSpc>
          <a:spcPct val="89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Franklin Gothic Book" panose="020B0503020102020204" pitchFamily="34" charset="0"/>
        </a:defRPr>
      </a:lvl3pPr>
      <a:lvl4pPr algn="l" rtl="0" eaLnBrk="0" fontAlgn="base" hangingPunct="0">
        <a:lnSpc>
          <a:spcPct val="89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Franklin Gothic Book" panose="020B0503020102020204" pitchFamily="34" charset="0"/>
        </a:defRPr>
      </a:lvl4pPr>
      <a:lvl5pPr algn="l" rtl="0" eaLnBrk="0" fontAlgn="base" hangingPunct="0">
        <a:lnSpc>
          <a:spcPct val="89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Franklin Gothic Book" panose="020B0503020102020204" pitchFamily="34" charset="0"/>
        </a:defRPr>
      </a:lvl5pPr>
      <a:lvl6pPr marL="457200" algn="l" rtl="0" fontAlgn="base">
        <a:lnSpc>
          <a:spcPct val="89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Franklin Gothic Book" panose="020B0503020102020204" pitchFamily="34" charset="0"/>
        </a:defRPr>
      </a:lvl6pPr>
      <a:lvl7pPr marL="914400" algn="l" rtl="0" fontAlgn="base">
        <a:lnSpc>
          <a:spcPct val="89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Franklin Gothic Book" panose="020B0503020102020204" pitchFamily="34" charset="0"/>
        </a:defRPr>
      </a:lvl7pPr>
      <a:lvl8pPr marL="1371600" algn="l" rtl="0" fontAlgn="base">
        <a:lnSpc>
          <a:spcPct val="89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Franklin Gothic Book" panose="020B0503020102020204" pitchFamily="34" charset="0"/>
        </a:defRPr>
      </a:lvl8pPr>
      <a:lvl9pPr marL="1828800" algn="l" rtl="0" fontAlgn="base">
        <a:lnSpc>
          <a:spcPct val="89000"/>
        </a:lnSpc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Franklin Gothic Book" panose="020B0503020102020204" pitchFamily="34" charset="0"/>
        </a:defRPr>
      </a:lvl9pPr>
    </p:titleStyle>
    <p:bodyStyle>
      <a:lvl1pPr marL="382588" indent="-382588" algn="l" rtl="0" eaLnBrk="0" fontAlgn="base" hangingPunct="0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2588" algn="l" rtl="0" eaLnBrk="0" fontAlgn="base" hangingPunct="0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2588" algn="l" rtl="0" eaLnBrk="0" fontAlgn="base" hangingPunct="0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kern="120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2588" algn="l" rtl="0" eaLnBrk="0" fontAlgn="base" hangingPunct="0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i="1" kern="120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2588" algn="l" rtl="0" eaLnBrk="0" fontAlgn="base" hangingPunct="0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7">
            <a:extLst>
              <a:ext uri="{FF2B5EF4-FFF2-40B4-BE49-F238E27FC236}">
                <a16:creationId xmlns:a16="http://schemas.microsoft.com/office/drawing/2014/main" id="{9BF616D1-F8E3-AE44-8D50-F85C0DF702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525" y="0"/>
            <a:ext cx="122110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Title Placeholder 1">
            <a:extLst>
              <a:ext uri="{FF2B5EF4-FFF2-40B4-BE49-F238E27FC236}">
                <a16:creationId xmlns:a16="http://schemas.microsoft.com/office/drawing/2014/main" id="{41860D91-A73B-D14F-B2E5-430727F38F8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355600" y="5114925"/>
            <a:ext cx="10129838" cy="174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pic>
        <p:nvPicPr>
          <p:cNvPr id="2052" name="Picture 8">
            <a:extLst>
              <a:ext uri="{FF2B5EF4-FFF2-40B4-BE49-F238E27FC236}">
                <a16:creationId xmlns:a16="http://schemas.microsoft.com/office/drawing/2014/main" id="{489E6C7B-2426-4040-B8E5-EF79F67E0B1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5438" y="247650"/>
            <a:ext cx="1314450" cy="30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9">
            <a:extLst>
              <a:ext uri="{FF2B5EF4-FFF2-40B4-BE49-F238E27FC236}">
                <a16:creationId xmlns:a16="http://schemas.microsoft.com/office/drawing/2014/main" id="{997B8FD9-7AD5-9445-BC02-24D2EDA683E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" y="377825"/>
            <a:ext cx="2190750" cy="179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06506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b="1" kern="1200">
          <a:solidFill>
            <a:schemeClr val="tx2"/>
          </a:solidFill>
          <a:latin typeface="Avenir Next" panose="020B0503020202020204" pitchFamily="34" charset="0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venir Next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venir Next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venir Next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venir Next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venir Next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venir Next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venir Next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Avenir Next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pboily@uottawa.ca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>
            <a:extLst>
              <a:ext uri="{FF2B5EF4-FFF2-40B4-BE49-F238E27FC236}">
                <a16:creationId xmlns:a16="http://schemas.microsoft.com/office/drawing/2014/main" id="{208B1260-6E5E-5C47-A550-8F1EB7F7C1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9400" y="5106988"/>
            <a:ext cx="9794875" cy="1751012"/>
          </a:xfrm>
        </p:spPr>
        <p:txBody>
          <a:bodyPr/>
          <a:lstStyle/>
          <a:p>
            <a:pPr eaLnBrk="1" hangingPunct="1"/>
            <a:r>
              <a:rPr lang="fr-FR" altLang="en-US"/>
              <a:t>Introduction à l'analyse des données</a:t>
            </a:r>
            <a:endParaRPr lang="en-US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>
            <a:extLst>
              <a:ext uri="{FF2B5EF4-FFF2-40B4-BE49-F238E27FC236}">
                <a16:creationId xmlns:a16="http://schemas.microsoft.com/office/drawing/2014/main" id="{7CCC4236-1C85-CF4C-AC8B-14074A25F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685800"/>
            <a:ext cx="10046367" cy="1485900"/>
          </a:xfrm>
        </p:spPr>
        <p:txBody>
          <a:bodyPr/>
          <a:lstStyle/>
          <a:p>
            <a:pPr eaLnBrk="1" hangingPunct="1"/>
            <a:r>
              <a:rPr lang="en-US" altLang="en-US" b="1" dirty="0"/>
              <a:t>ÉCHANTILLONNAGE NON PROBABILISTE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625E0-06FE-6C41-952E-30B71B766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10046368" cy="3581400"/>
          </a:xfrm>
        </p:spPr>
        <p:txBody>
          <a:bodyPr/>
          <a:lstStyle/>
          <a:p>
            <a:pPr marL="0" indent="0" algn="just" fontAlgn="auto">
              <a:lnSpc>
                <a:spcPct val="110000"/>
              </a:lnSpc>
              <a:buClr>
                <a:srgbClr val="8AB833"/>
              </a:buClr>
              <a:buNone/>
              <a:defRPr/>
            </a:pPr>
            <a:r>
              <a:rPr lang="fr-CA" dirty="0">
                <a:solidFill>
                  <a:schemeClr val="tx1"/>
                </a:solidFill>
                <a:latin typeface="Dagny OT" panose="020B0504020201020104" pitchFamily="34" charset="77"/>
              </a:rPr>
              <a:t>Les méthodes d’</a:t>
            </a:r>
            <a:r>
              <a:rPr lang="fr-CA" b="1" dirty="0">
                <a:solidFill>
                  <a:schemeClr val="tx1"/>
                </a:solidFill>
                <a:latin typeface="Dagny OT" panose="020B0504020201020104" pitchFamily="34" charset="77"/>
              </a:rPr>
              <a:t>échantillonnage non probabiliste</a:t>
            </a:r>
            <a:r>
              <a:rPr lang="fr-CA" dirty="0">
                <a:solidFill>
                  <a:schemeClr val="tx1"/>
                </a:solidFill>
                <a:latin typeface="Dagny OT" panose="020B0504020201020104" pitchFamily="34" charset="77"/>
              </a:rPr>
              <a:t> (ENP) sélectionnent les unités d’échantillonnage de la population cible à l’aide d’approches subjectives et non aléatoires. </a:t>
            </a:r>
          </a:p>
          <a:p>
            <a:pPr lvl="1" algn="just" fontAlgn="auto">
              <a:lnSpc>
                <a:spcPct val="110000"/>
              </a:lnSpc>
              <a:buClr>
                <a:schemeClr val="tx2"/>
              </a:buClr>
              <a:buFont typeface="Wingdings" pitchFamily="2" charset="2"/>
              <a:buChar char="§"/>
              <a:defRPr/>
            </a:pPr>
            <a:r>
              <a:rPr lang="fr-CA" i="0" dirty="0">
                <a:solidFill>
                  <a:schemeClr val="tx1"/>
                </a:solidFill>
                <a:latin typeface="Dagny OT" panose="020B0504020201020104" pitchFamily="34" charset="77"/>
              </a:rPr>
              <a:t>Les ENP ont le mérite d’être rapide, relativement peu coûteux et pratique. </a:t>
            </a:r>
          </a:p>
          <a:p>
            <a:pPr lvl="1" algn="just" fontAlgn="auto">
              <a:lnSpc>
                <a:spcPct val="110000"/>
              </a:lnSpc>
              <a:buClr>
                <a:schemeClr val="tx2"/>
              </a:buClr>
              <a:buFont typeface="Wingdings" pitchFamily="2" charset="2"/>
              <a:buChar char="§"/>
              <a:defRPr/>
            </a:pPr>
            <a:r>
              <a:rPr lang="fr-CA" i="0" dirty="0">
                <a:solidFill>
                  <a:schemeClr val="tx1"/>
                </a:solidFill>
                <a:latin typeface="Dagny OT" panose="020B0504020201020104" pitchFamily="34" charset="77"/>
              </a:rPr>
              <a:t>Les ENP sont idéales pour l’analyse exploratoire et l’élaboration des enquêtes.</a:t>
            </a:r>
          </a:p>
          <a:p>
            <a:pPr algn="just" fontAlgn="auto">
              <a:lnSpc>
                <a:spcPct val="110000"/>
              </a:lnSpc>
              <a:buClr>
                <a:srgbClr val="8AB833"/>
              </a:buClr>
              <a:defRPr/>
            </a:pPr>
            <a:endParaRPr lang="fr-CA" sz="500" dirty="0">
              <a:solidFill>
                <a:schemeClr val="tx1"/>
              </a:solidFill>
              <a:latin typeface="Dagny OT" panose="020B0504020201020104" pitchFamily="34" charset="77"/>
            </a:endParaRPr>
          </a:p>
          <a:p>
            <a:pPr marL="0" indent="0" algn="just" fontAlgn="auto">
              <a:lnSpc>
                <a:spcPct val="110000"/>
              </a:lnSpc>
              <a:buClr>
                <a:srgbClr val="8AB833"/>
              </a:buClr>
              <a:buNone/>
              <a:defRPr/>
            </a:pPr>
            <a:r>
              <a:rPr lang="fr-CA" dirty="0">
                <a:solidFill>
                  <a:schemeClr val="tx1"/>
                </a:solidFill>
                <a:latin typeface="Dagny OT" panose="020B0504020201020104" pitchFamily="34" charset="77"/>
              </a:rPr>
              <a:t>On a souvent recours aux ENP au lieu des échantillonnages probabilistes (</a:t>
            </a:r>
            <a:r>
              <a:rPr lang="fr-CA" b="1" dirty="0">
                <a:solidFill>
                  <a:schemeClr val="tx1"/>
                </a:solidFill>
                <a:latin typeface="Dagny OT" panose="020B0504020201020104" pitchFamily="34" charset="77"/>
              </a:rPr>
              <a:t>problématique</a:t>
            </a:r>
            <a:r>
              <a:rPr lang="fr-CA" dirty="0">
                <a:solidFill>
                  <a:schemeClr val="tx1"/>
                </a:solidFill>
                <a:latin typeface="Dagny OT" panose="020B0504020201020104" pitchFamily="34" charset="77"/>
              </a:rPr>
              <a:t>).</a:t>
            </a:r>
          </a:p>
          <a:p>
            <a:pPr lvl="1" algn="just" fontAlgn="auto">
              <a:lnSpc>
                <a:spcPct val="110000"/>
              </a:lnSpc>
              <a:buClr>
                <a:schemeClr val="tx2"/>
              </a:buClr>
              <a:buFont typeface="Wingdings" pitchFamily="2" charset="2"/>
              <a:buChar char="§"/>
              <a:defRPr/>
            </a:pPr>
            <a:r>
              <a:rPr lang="fr-CA" i="0" dirty="0">
                <a:solidFill>
                  <a:schemeClr val="tx1"/>
                </a:solidFill>
                <a:latin typeface="Dagny OT" panose="020B0504020201020104" pitchFamily="34" charset="77"/>
              </a:rPr>
              <a:t>Le biais de sélection associé rend les ENP peu sûres en matière d’inférences </a:t>
            </a:r>
          </a:p>
          <a:p>
            <a:pPr lvl="1" algn="just" fontAlgn="auto">
              <a:lnSpc>
                <a:spcPct val="110000"/>
              </a:lnSpc>
              <a:buClr>
                <a:schemeClr val="tx2"/>
              </a:buClr>
              <a:buFont typeface="Wingdings" pitchFamily="2" charset="2"/>
              <a:buChar char="§"/>
              <a:defRPr/>
            </a:pPr>
            <a:r>
              <a:rPr lang="fr-CA" i="0" dirty="0">
                <a:solidFill>
                  <a:schemeClr val="tx1"/>
                </a:solidFill>
                <a:latin typeface="Dagny OT" panose="020B0504020201020104" pitchFamily="34" charset="77"/>
              </a:rPr>
              <a:t>La collecte automatisée des données tombe souvent dans le champ des ENP – il est toujours possible d’analyser les données recueillies selon ces méthodes, mais pas nécessairement de généraliser les résultats à la population cible.</a:t>
            </a:r>
          </a:p>
          <a:p>
            <a:pPr marL="0" indent="0">
              <a:buNone/>
            </a:pPr>
            <a:endParaRPr lang="en-US" dirty="0">
              <a:latin typeface="Dagny OT" panose="020B0504020201020104" pitchFamily="34" charset="77"/>
            </a:endParaRPr>
          </a:p>
        </p:txBody>
      </p:sp>
    </p:spTree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>
            <a:extLst>
              <a:ext uri="{FF2B5EF4-FFF2-40B4-BE49-F238E27FC236}">
                <a16:creationId xmlns:a16="http://schemas.microsoft.com/office/drawing/2014/main" id="{DC973269-2C46-2D42-9A0F-65E6A236E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/>
              <a:t>ÉCHANTILLONNAGE PROBABILISTE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913C3-1631-684A-81C1-149887F03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4083050"/>
          </a:xfrm>
        </p:spPr>
        <p:txBody>
          <a:bodyPr rtlCol="0">
            <a:normAutofit/>
          </a:bodyPr>
          <a:lstStyle/>
          <a:p>
            <a:pPr marL="0" indent="0" algn="just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r>
              <a:rPr lang="fr-FR" sz="2400" dirty="0">
                <a:latin typeface="Dagny OT" panose="020B0504020201020104" pitchFamily="34" charset="77"/>
              </a:rPr>
              <a:t>Les plans d’échantillonnage probabiliste sont généralement plus </a:t>
            </a:r>
            <a:r>
              <a:rPr lang="fr-FR" sz="2400" b="1" dirty="0">
                <a:latin typeface="Dagny OT" panose="020B0504020201020104" pitchFamily="34" charset="77"/>
              </a:rPr>
              <a:t>difficiles</a:t>
            </a:r>
            <a:r>
              <a:rPr lang="fr-FR" sz="2400" dirty="0">
                <a:latin typeface="Dagny OT" panose="020B0504020201020104" pitchFamily="34" charset="77"/>
              </a:rPr>
              <a:t> et plus </a:t>
            </a:r>
            <a:r>
              <a:rPr lang="fr-FR" sz="2400" b="1" dirty="0">
                <a:latin typeface="Dagny OT" panose="020B0504020201020104" pitchFamily="34" charset="77"/>
              </a:rPr>
              <a:t>coûteux</a:t>
            </a:r>
            <a:r>
              <a:rPr lang="fr-FR" sz="2400" dirty="0">
                <a:latin typeface="Dagny OT" panose="020B0504020201020104" pitchFamily="34" charset="77"/>
              </a:rPr>
              <a:t> à mettre en place (car ils requièrent une base d’enquête de qualité), et ils prennent plus de temps à réaliser. </a:t>
            </a:r>
          </a:p>
          <a:p>
            <a:pPr marL="384048" indent="-384048" algn="just" eaLnBrk="1" fontAlgn="auto" hangingPunct="1">
              <a:lnSpc>
                <a:spcPct val="100000"/>
              </a:lnSpc>
              <a:defRPr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r>
              <a:rPr lang="fr-FR" sz="2400" dirty="0">
                <a:latin typeface="Dagny OT" panose="020B0504020201020104" pitchFamily="34" charset="77"/>
              </a:rPr>
              <a:t>Ils fournissent des </a:t>
            </a:r>
            <a:r>
              <a:rPr lang="fr-FR" sz="2400" b="1" dirty="0">
                <a:latin typeface="Dagny OT" panose="020B0504020201020104" pitchFamily="34" charset="77"/>
              </a:rPr>
              <a:t>estimations fiables </a:t>
            </a:r>
            <a:r>
              <a:rPr lang="fr-FR" sz="2400" dirty="0">
                <a:latin typeface="Dagny OT" panose="020B0504020201020104" pitchFamily="34" charset="77"/>
              </a:rPr>
              <a:t>de la caractéristique d’intérêt et de </a:t>
            </a:r>
            <a:r>
              <a:rPr lang="fr-FR" sz="2400" b="1" dirty="0">
                <a:latin typeface="Dagny OT" panose="020B0504020201020104" pitchFamily="34" charset="77"/>
              </a:rPr>
              <a:t>l’erreur</a:t>
            </a:r>
            <a:r>
              <a:rPr lang="fr-FR" sz="2400" dirty="0">
                <a:latin typeface="Dagny OT" panose="020B0504020201020104" pitchFamily="34" charset="77"/>
              </a:rPr>
              <a:t> </a:t>
            </a:r>
            <a:r>
              <a:rPr lang="fr-FR" sz="2400" b="1" dirty="0">
                <a:latin typeface="Dagny OT" panose="020B0504020201020104" pitchFamily="34" charset="77"/>
              </a:rPr>
              <a:t>d’échantillonnage</a:t>
            </a:r>
            <a:r>
              <a:rPr lang="fr-FR" sz="2400" dirty="0">
                <a:latin typeface="Dagny OT" panose="020B0504020201020104" pitchFamily="34" charset="77"/>
              </a:rPr>
              <a:t>, ouvrant la voie à l’utilisation de petits échantillons pour tirer des inférences sur des populations cibles plus vastes (en théorie, du moins, les composantes de l’erreur non attribuable à l’échantillonnage peuvent tout de même jouer sur les résultats et la généralisation).</a:t>
            </a:r>
          </a:p>
          <a:p>
            <a:pPr marL="0" indent="0" algn="just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endParaRPr lang="en-CA" sz="2400" dirty="0">
              <a:latin typeface="Dagny OT" panose="020B0504020201020104" pitchFamily="34" charset="77"/>
            </a:endParaRPr>
          </a:p>
        </p:txBody>
      </p:sp>
    </p:spTree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>
            <a:extLst>
              <a:ext uri="{FF2B5EF4-FFF2-40B4-BE49-F238E27FC236}">
                <a16:creationId xmlns:a16="http://schemas.microsoft.com/office/drawing/2014/main" id="{8735B71A-50A0-834C-B710-238B9D242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/>
              <a:t>PLANS D’ÉCHANTILLONNAGE</a:t>
            </a:r>
          </a:p>
        </p:txBody>
      </p:sp>
      <p:sp>
        <p:nvSpPr>
          <p:cNvPr id="31747" name="Content Placeholder 2">
            <a:extLst>
              <a:ext uri="{FF2B5EF4-FFF2-40B4-BE49-F238E27FC236}">
                <a16:creationId xmlns:a16="http://schemas.microsoft.com/office/drawing/2014/main" id="{F2480B59-60D6-7147-A902-E198D71A7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6000"/>
            <a:ext cx="10701867" cy="3581400"/>
          </a:xfrm>
        </p:spPr>
        <p:txBody>
          <a:bodyPr/>
          <a:lstStyle/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Les différents </a:t>
            </a:r>
            <a:r>
              <a:rPr lang="fr-FR" altLang="en-US" sz="2400" b="1" dirty="0">
                <a:latin typeface="Dagny OT" panose="020B0504020201020104" pitchFamily="34" charset="77"/>
              </a:rPr>
              <a:t>plans d'échantillonnage </a:t>
            </a:r>
            <a:r>
              <a:rPr lang="fr-FR" altLang="en-US" sz="2400" dirty="0">
                <a:latin typeface="Dagny OT" panose="020B0504020201020104" pitchFamily="34" charset="77"/>
              </a:rPr>
              <a:t>présentent des avantages et des désavantages distincts. </a:t>
            </a:r>
          </a:p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endParaRPr lang="en-US" altLang="en-US" sz="500" dirty="0">
              <a:latin typeface="Dagny OT" panose="020B0504020201020104" pitchFamily="34" charset="77"/>
            </a:endParaRPr>
          </a:p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Ils peuvent être utilisés pour calculer des estimations </a:t>
            </a:r>
            <a:r>
              <a:rPr lang="en-US" altLang="en-US" sz="2400" dirty="0">
                <a:latin typeface="Dagny OT" panose="020B0504020201020104" pitchFamily="34" charset="77"/>
              </a:rPr>
              <a:t> </a:t>
            </a:r>
          </a:p>
          <a:p>
            <a:pPr lvl="1" algn="just" eaLnBrk="1" hangingPunct="1">
              <a:lnSpc>
                <a:spcPct val="100000"/>
              </a:lnSpc>
              <a:buFont typeface="Wingdings" pitchFamily="2" charset="2"/>
              <a:buChar char="§"/>
            </a:pPr>
            <a:r>
              <a:rPr lang="fr-FR" altLang="en-US" i="0" dirty="0">
                <a:latin typeface="Dagny OT" panose="020B0504020201020104" pitchFamily="34" charset="77"/>
              </a:rPr>
              <a:t>pour divers attributs de la population : moyenne, total, proportion, rapport, différence, </a:t>
            </a:r>
            <a:r>
              <a:rPr lang="fr-FR" altLang="en-US" i="0" dirty="0" err="1">
                <a:latin typeface="Dagny OT" panose="020B0504020201020104" pitchFamily="34" charset="77"/>
              </a:rPr>
              <a:t>etc</a:t>
            </a:r>
            <a:r>
              <a:rPr lang="en-US" altLang="en-US" i="0" dirty="0">
                <a:latin typeface="Dagny OT" panose="020B0504020201020104" pitchFamily="34" charset="77"/>
              </a:rPr>
              <a:t>.</a:t>
            </a:r>
          </a:p>
          <a:p>
            <a:pPr lvl="1" algn="just" eaLnBrk="1" hangingPunct="1">
              <a:lnSpc>
                <a:spcPct val="100000"/>
              </a:lnSpc>
              <a:buFont typeface="Wingdings" pitchFamily="2" charset="2"/>
              <a:buChar char="§"/>
            </a:pPr>
            <a:r>
              <a:rPr lang="fr-FR" altLang="en-US" i="0" dirty="0">
                <a:latin typeface="Dagny OT" panose="020B0504020201020104" pitchFamily="34" charset="77"/>
              </a:rPr>
              <a:t>pour les intervalles de confiance à 95% correspondants. </a:t>
            </a:r>
          </a:p>
          <a:p>
            <a:pPr lvl="1" algn="just" eaLnBrk="1" hangingPunct="1">
              <a:lnSpc>
                <a:spcPct val="100000"/>
              </a:lnSpc>
              <a:buFont typeface="Wingdings" pitchFamily="2" charset="2"/>
              <a:buChar char="§"/>
            </a:pPr>
            <a:endParaRPr lang="en-US" altLang="en-US" sz="500" dirty="0">
              <a:latin typeface="Dagny OT" panose="020B0504020201020104" pitchFamily="34" charset="77"/>
            </a:endParaRPr>
          </a:p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Nous pourrions également vouloir calculer les tailles d'échantillon pour une </a:t>
            </a:r>
            <a:r>
              <a:rPr lang="fr-FR" altLang="en-US" sz="2400" b="1" dirty="0">
                <a:latin typeface="Dagny OT" panose="020B0504020201020104" pitchFamily="34" charset="77"/>
              </a:rPr>
              <a:t>limite d'erreur </a:t>
            </a:r>
            <a:r>
              <a:rPr lang="fr-FR" altLang="en-US" sz="2400" dirty="0">
                <a:latin typeface="Dagny OT" panose="020B0504020201020104" pitchFamily="34" charset="77"/>
              </a:rPr>
              <a:t>donnée (une limite supérieure du rayon de l'intervalle de confiance à 95% souhaité), et comment déterminer la </a:t>
            </a:r>
            <a:r>
              <a:rPr lang="fr-FR" altLang="en-US" sz="2400" b="1" dirty="0">
                <a:latin typeface="Dagny OT" panose="020B0504020201020104" pitchFamily="34" charset="77"/>
              </a:rPr>
              <a:t>répartition de l'échantillon</a:t>
            </a:r>
            <a:r>
              <a:rPr lang="fr-FR" altLang="en-US" sz="2400" dirty="0">
                <a:latin typeface="Dagny OT" panose="020B0504020201020104" pitchFamily="34" charset="77"/>
              </a:rPr>
              <a:t> (combien d'unités à échantillonner dans les différents groupes de sous-population).</a:t>
            </a:r>
            <a:endParaRPr lang="en-US" altLang="en-US" sz="2400" dirty="0">
              <a:latin typeface="Dagny OT" panose="020B0504020201020104" pitchFamily="34" charset="77"/>
            </a:endParaRPr>
          </a:p>
        </p:txBody>
      </p:sp>
    </p:spTree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>
            <a:extLst>
              <a:ext uri="{FF2B5EF4-FFF2-40B4-BE49-F238E27FC236}">
                <a16:creationId xmlns:a16="http://schemas.microsoft.com/office/drawing/2014/main" id="{DB1C5833-069C-F245-9608-E07C6E789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/>
              <a:t>PLANS D'ÉCHANTILLONNAGE PROBABILISTES</a:t>
            </a:r>
          </a:p>
        </p:txBody>
      </p:sp>
      <p:sp>
        <p:nvSpPr>
          <p:cNvPr id="32771" name="Content Placeholder 2">
            <a:extLst>
              <a:ext uri="{FF2B5EF4-FFF2-40B4-BE49-F238E27FC236}">
                <a16:creationId xmlns:a16="http://schemas.microsoft.com/office/drawing/2014/main" id="{2EA2FC20-5724-8D43-A589-0528CE12C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171700"/>
            <a:ext cx="9601200" cy="4502150"/>
          </a:xfrm>
        </p:spPr>
        <p:txBody>
          <a:bodyPr/>
          <a:lstStyle/>
          <a:p>
            <a:pPr marL="0" indent="0" eaLnBrk="1" hangingPunct="1"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Échantillonnage aléatoire simple (EAS)</a:t>
            </a:r>
          </a:p>
          <a:p>
            <a:pPr marL="0" indent="0" eaLnBrk="1" hangingPunct="1"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Échantillonnage aléatoire stratifié  (STR)</a:t>
            </a:r>
          </a:p>
          <a:p>
            <a:pPr marL="0" indent="0" eaLnBrk="1" hangingPunct="1"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Échantillonnage systématique (SYS)</a:t>
            </a:r>
          </a:p>
          <a:p>
            <a:pPr marL="0" indent="0" eaLnBrk="1" hangingPunct="1"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Échantillonnage en grappes (EPG)</a:t>
            </a:r>
          </a:p>
          <a:p>
            <a:pPr marL="0" indent="0" eaLnBrk="1" hangingPunct="1"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Échantillonnage avec probabilité proportionnelle à la taille (PPT)</a:t>
            </a:r>
          </a:p>
          <a:p>
            <a:pPr marL="0" indent="0" eaLnBrk="1" hangingPunct="1"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Échantillonnage répété (REP)</a:t>
            </a:r>
          </a:p>
          <a:p>
            <a:pPr marL="0" indent="0" eaLnBrk="1" hangingPunct="1"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Échantillonnage à plusieurs degrés (EPD)</a:t>
            </a:r>
          </a:p>
          <a:p>
            <a:pPr marL="0" indent="0" eaLnBrk="1" hangingPunct="1"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Échantillonnage à plusieurs phases  (EPP)</a:t>
            </a:r>
          </a:p>
        </p:txBody>
      </p:sp>
    </p:spTree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>
            <a:extLst>
              <a:ext uri="{FF2B5EF4-FFF2-40B4-BE49-F238E27FC236}">
                <a16:creationId xmlns:a16="http://schemas.microsoft.com/office/drawing/2014/main" id="{F7AF7718-B993-A945-A7A3-547632134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200290" cy="1485900"/>
          </a:xfrm>
        </p:spPr>
        <p:txBody>
          <a:bodyPr/>
          <a:lstStyle/>
          <a:p>
            <a:pPr eaLnBrk="1" hangingPunct="1"/>
            <a:r>
              <a:rPr lang="en-US" altLang="en-US" sz="4000" b="1" dirty="0"/>
              <a:t>PLANS D’ÉCHANTILLONNAGE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2E4F0489-08DA-6F47-AD20-9C01947D16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599" y="1773237"/>
            <a:ext cx="4094163" cy="4094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908C5892-AFF5-0F4F-9580-85F856FA6C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5545" y="1767815"/>
            <a:ext cx="4094163" cy="4094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F4B0166-6A87-AD41-BA22-CA557D1EDF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28042" y="5868727"/>
            <a:ext cx="258127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ctr" eaLnBrk="1" hangingPunct="1"/>
            <a:r>
              <a:rPr lang="en-US" altLang="en-US" sz="2000" dirty="0" err="1">
                <a:solidFill>
                  <a:schemeClr val="tx2"/>
                </a:solidFill>
                <a:latin typeface="Dagny OT" panose="020B0504020201020104" pitchFamily="34" charset="77"/>
              </a:rPr>
              <a:t>Échantillonnage</a:t>
            </a:r>
            <a:r>
              <a:rPr lang="en-US" altLang="en-US" sz="2000" dirty="0">
                <a:solidFill>
                  <a:schemeClr val="tx2"/>
                </a:solidFill>
                <a:latin typeface="Dagny OT" panose="020B0504020201020104" pitchFamily="34" charset="77"/>
              </a:rPr>
              <a:t> </a:t>
            </a:r>
            <a:r>
              <a:rPr lang="en-US" altLang="en-US" sz="2000" dirty="0" err="1">
                <a:solidFill>
                  <a:schemeClr val="tx2"/>
                </a:solidFill>
                <a:latin typeface="Dagny OT" panose="020B0504020201020104" pitchFamily="34" charset="77"/>
              </a:rPr>
              <a:t>aléatoire</a:t>
            </a:r>
            <a:r>
              <a:rPr lang="en-US" altLang="en-US" sz="2000" dirty="0">
                <a:solidFill>
                  <a:schemeClr val="tx2"/>
                </a:solidFill>
                <a:latin typeface="Dagny OT" panose="020B0504020201020104" pitchFamily="34" charset="77"/>
              </a:rPr>
              <a:t> simple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C6CFD7-CF0A-A34A-A68B-D73E966AEB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91988" y="5861978"/>
            <a:ext cx="258127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ctr" eaLnBrk="1" hangingPunct="1"/>
            <a:r>
              <a:rPr lang="en-US" altLang="en-US" sz="2000" dirty="0" err="1">
                <a:solidFill>
                  <a:schemeClr val="tx2"/>
                </a:solidFill>
                <a:latin typeface="Dagny OT" panose="020B0504020201020104" pitchFamily="34" charset="77"/>
              </a:rPr>
              <a:t>Échantillonnage</a:t>
            </a:r>
            <a:r>
              <a:rPr lang="en-US" altLang="en-US" sz="2000" dirty="0">
                <a:solidFill>
                  <a:schemeClr val="tx2"/>
                </a:solidFill>
                <a:latin typeface="Dagny OT" panose="020B0504020201020104" pitchFamily="34" charset="77"/>
              </a:rPr>
              <a:t> </a:t>
            </a:r>
            <a:r>
              <a:rPr lang="en-US" altLang="en-US" sz="2000" dirty="0" err="1">
                <a:solidFill>
                  <a:schemeClr val="tx2"/>
                </a:solidFill>
                <a:latin typeface="Dagny OT" panose="020B0504020201020104" pitchFamily="34" charset="77"/>
              </a:rPr>
              <a:t>aléatoire</a:t>
            </a:r>
            <a:r>
              <a:rPr lang="en-US" altLang="en-US" sz="2000" dirty="0">
                <a:solidFill>
                  <a:schemeClr val="tx2"/>
                </a:solidFill>
                <a:latin typeface="Dagny OT" panose="020B0504020201020104" pitchFamily="34" charset="77"/>
              </a:rPr>
              <a:t> </a:t>
            </a:r>
            <a:r>
              <a:rPr lang="en-US" altLang="en-US" sz="2000" dirty="0" err="1">
                <a:solidFill>
                  <a:schemeClr val="tx2"/>
                </a:solidFill>
                <a:latin typeface="Dagny OT" panose="020B0504020201020104" pitchFamily="34" charset="77"/>
              </a:rPr>
              <a:t>stratifié</a:t>
            </a:r>
            <a:endParaRPr lang="en-US" altLang="en-US" sz="2000" dirty="0">
              <a:solidFill>
                <a:schemeClr val="tx2"/>
              </a:solidFill>
              <a:latin typeface="Dagny OT" panose="020B0504020201020104" pitchFamily="34" charset="77"/>
            </a:endParaRPr>
          </a:p>
        </p:txBody>
      </p:sp>
    </p:spTree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>
            <a:extLst>
              <a:ext uri="{FF2B5EF4-FFF2-40B4-BE49-F238E27FC236}">
                <a16:creationId xmlns:a16="http://schemas.microsoft.com/office/drawing/2014/main" id="{5AADBF63-A99C-A545-9F8B-CB0D8FC99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/>
              <a:t>AUTRES PLANS D'ÉCHANTILLONNAGE</a:t>
            </a:r>
          </a:p>
        </p:txBody>
      </p:sp>
      <p:pic>
        <p:nvPicPr>
          <p:cNvPr id="35843" name="Content Placeholder 4">
            <a:extLst>
              <a:ext uri="{FF2B5EF4-FFF2-40B4-BE49-F238E27FC236}">
                <a16:creationId xmlns:a16="http://schemas.microsoft.com/office/drawing/2014/main" id="{2526E8B1-31DD-414F-8BD8-D673B6DB6DC4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810000" y="2314575"/>
            <a:ext cx="2576513" cy="2576513"/>
          </a:xfrm>
        </p:spPr>
      </p:pic>
      <p:pic>
        <p:nvPicPr>
          <p:cNvPr id="35844" name="Content Placeholder 4">
            <a:extLst>
              <a:ext uri="{FF2B5EF4-FFF2-40B4-BE49-F238E27FC236}">
                <a16:creationId xmlns:a16="http://schemas.microsoft.com/office/drawing/2014/main" id="{8E0DF751-BF76-BA48-91E1-36C64E853723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90600" y="2312988"/>
            <a:ext cx="2581275" cy="2581275"/>
          </a:xfrm>
        </p:spPr>
      </p:pic>
      <p:pic>
        <p:nvPicPr>
          <p:cNvPr id="35845" name="Content Placeholder 4">
            <a:extLst>
              <a:ext uri="{FF2B5EF4-FFF2-40B4-BE49-F238E27FC236}">
                <a16:creationId xmlns:a16="http://schemas.microsoft.com/office/drawing/2014/main" id="{A5230064-3ABA-B346-9B74-DDC8DAAC1309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444038" y="2314575"/>
            <a:ext cx="2576512" cy="2576513"/>
          </a:xfrm>
        </p:spPr>
      </p:pic>
      <p:pic>
        <p:nvPicPr>
          <p:cNvPr id="35846" name="Content Placeholder 4">
            <a:extLst>
              <a:ext uri="{FF2B5EF4-FFF2-40B4-BE49-F238E27FC236}">
                <a16:creationId xmlns:a16="http://schemas.microsoft.com/office/drawing/2014/main" id="{446CDF9B-C002-7D4C-8D27-2267954532BE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624638" y="2312988"/>
            <a:ext cx="2581275" cy="2581275"/>
          </a:xfrm>
        </p:spPr>
      </p:pic>
      <p:sp>
        <p:nvSpPr>
          <p:cNvPr id="35847" name="Rectangle 7">
            <a:extLst>
              <a:ext uri="{FF2B5EF4-FFF2-40B4-BE49-F238E27FC236}">
                <a16:creationId xmlns:a16="http://schemas.microsoft.com/office/drawing/2014/main" id="{9375FCF6-2ED7-EF4F-8D20-6349FDA370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0600" y="4891088"/>
            <a:ext cx="25812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ctr" eaLnBrk="1" hangingPunct="1"/>
            <a:r>
              <a:rPr lang="en-US" altLang="en-US" sz="2000" dirty="0" err="1">
                <a:solidFill>
                  <a:schemeClr val="tx2"/>
                </a:solidFill>
                <a:latin typeface="Dagny OT" panose="020B0504020201020104" pitchFamily="34" charset="77"/>
              </a:rPr>
              <a:t>Échantillonnage</a:t>
            </a:r>
            <a:r>
              <a:rPr lang="en-US" altLang="en-US" sz="2000" dirty="0">
                <a:solidFill>
                  <a:schemeClr val="tx2"/>
                </a:solidFill>
                <a:latin typeface="Dagny OT" panose="020B0504020201020104" pitchFamily="34" charset="77"/>
              </a:rPr>
              <a:t> </a:t>
            </a:r>
            <a:r>
              <a:rPr lang="en-US" altLang="en-US" sz="2000" dirty="0" err="1">
                <a:solidFill>
                  <a:schemeClr val="tx2"/>
                </a:solidFill>
                <a:latin typeface="Dagny OT" panose="020B0504020201020104" pitchFamily="34" charset="77"/>
              </a:rPr>
              <a:t>en</a:t>
            </a:r>
            <a:r>
              <a:rPr lang="en-US" altLang="en-US" sz="2000" dirty="0">
                <a:solidFill>
                  <a:schemeClr val="tx2"/>
                </a:solidFill>
                <a:latin typeface="Dagny OT" panose="020B0504020201020104" pitchFamily="34" charset="77"/>
              </a:rPr>
              <a:t> </a:t>
            </a:r>
            <a:r>
              <a:rPr lang="en-US" altLang="en-US" sz="2000" dirty="0" err="1">
                <a:solidFill>
                  <a:schemeClr val="tx2"/>
                </a:solidFill>
                <a:latin typeface="Dagny OT" panose="020B0504020201020104" pitchFamily="34" charset="77"/>
              </a:rPr>
              <a:t>grappes</a:t>
            </a:r>
            <a:endParaRPr lang="en-US" altLang="en-US" sz="2000" dirty="0">
              <a:solidFill>
                <a:schemeClr val="tx2"/>
              </a:solidFill>
              <a:latin typeface="Dagny OT" panose="020B0504020201020104" pitchFamily="34" charset="77"/>
            </a:endParaRPr>
          </a:p>
        </p:txBody>
      </p:sp>
      <p:sp>
        <p:nvSpPr>
          <p:cNvPr id="35848" name="Rectangle 8">
            <a:extLst>
              <a:ext uri="{FF2B5EF4-FFF2-40B4-BE49-F238E27FC236}">
                <a16:creationId xmlns:a16="http://schemas.microsoft.com/office/drawing/2014/main" id="{AAADECC9-5F40-5C46-A3B8-930D072A10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5238" y="4891088"/>
            <a:ext cx="25812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ctr" eaLnBrk="1" hangingPunct="1"/>
            <a:r>
              <a:rPr lang="en-US" altLang="en-US" sz="2000">
                <a:solidFill>
                  <a:schemeClr val="tx2"/>
                </a:solidFill>
                <a:latin typeface="Dagny OT" panose="020B0504020201020104" pitchFamily="34" charset="77"/>
              </a:rPr>
              <a:t>Échantillonnage à plusieurs degrés</a:t>
            </a:r>
          </a:p>
        </p:txBody>
      </p:sp>
      <p:sp>
        <p:nvSpPr>
          <p:cNvPr id="35849" name="Rectangle 9">
            <a:extLst>
              <a:ext uri="{FF2B5EF4-FFF2-40B4-BE49-F238E27FC236}">
                <a16:creationId xmlns:a16="http://schemas.microsoft.com/office/drawing/2014/main" id="{32B6F4F3-937D-1441-B585-F74343910C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4638" y="4891088"/>
            <a:ext cx="25812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ctr"/>
            <a:r>
              <a:rPr lang="fr-CA" altLang="en-US" sz="2000">
                <a:solidFill>
                  <a:schemeClr val="tx2"/>
                </a:solidFill>
                <a:latin typeface="Dagny OT" panose="020B0504020201020104" pitchFamily="34" charset="77"/>
              </a:rPr>
              <a:t>Échantillonnage à plusieurs phases</a:t>
            </a:r>
          </a:p>
        </p:txBody>
      </p:sp>
      <p:sp>
        <p:nvSpPr>
          <p:cNvPr id="35850" name="Rectangle 10">
            <a:extLst>
              <a:ext uri="{FF2B5EF4-FFF2-40B4-BE49-F238E27FC236}">
                <a16:creationId xmlns:a16="http://schemas.microsoft.com/office/drawing/2014/main" id="{9A67E541-44C3-B940-908E-C17DE9B79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39275" y="4891088"/>
            <a:ext cx="25812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ctr" eaLnBrk="1" hangingPunct="1"/>
            <a:r>
              <a:rPr lang="en-US" altLang="en-US" sz="2000">
                <a:solidFill>
                  <a:schemeClr val="tx2"/>
                </a:solidFill>
                <a:latin typeface="Dagny OT" panose="020B0504020201020104" pitchFamily="34" charset="77"/>
              </a:rPr>
              <a:t>Échantillonnage répété</a:t>
            </a:r>
          </a:p>
        </p:txBody>
      </p:sp>
    </p:spTree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tle 1">
            <a:extLst>
              <a:ext uri="{FF2B5EF4-FFF2-40B4-BE49-F238E27FC236}">
                <a16:creationId xmlns:a16="http://schemas.microsoft.com/office/drawing/2014/main" id="{E62D0357-8DB5-B141-A20A-F4E1B037A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fr-CA" b="1" dirty="0"/>
              <a:t>LISTE DE VÉRIFICATION APPLICABLE À LA COLLECTE AUTOMATISÉE</a:t>
            </a:r>
            <a:endParaRPr lang="en-CA" alt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66B81-26C9-450A-B0E3-E0A31607E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10489474" cy="3581400"/>
          </a:xfrm>
        </p:spPr>
        <p:txBody>
          <a:bodyPr rtlCol="0">
            <a:normAutofit fontScale="40000" lnSpcReduction="20000"/>
          </a:bodyPr>
          <a:lstStyle/>
          <a:p>
            <a:pPr marL="0" indent="0" algn="just" defTabSz="457200" eaLnBrk="1" fontAlgn="auto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rgbClr val="8AB833"/>
              </a:buClr>
              <a:buSzPct val="92000"/>
              <a:buFont typeface="Franklin Gothic Book" panose="020B0503020102020204" pitchFamily="34" charset="0"/>
              <a:buNone/>
              <a:defRPr/>
            </a:pPr>
            <a:r>
              <a:rPr lang="fr-CA" sz="5000" dirty="0">
                <a:latin typeface="Dagny OT" panose="020B0504020201020104" pitchFamily="34" charset="77"/>
              </a:rPr>
              <a:t>Le </a:t>
            </a:r>
            <a:r>
              <a:rPr lang="fr-CA" sz="5000" b="1" dirty="0">
                <a:latin typeface="Dagny OT" panose="020B0504020201020104" pitchFamily="34" charset="77"/>
              </a:rPr>
              <a:t>moissonnage du Web </a:t>
            </a:r>
            <a:r>
              <a:rPr lang="fr-CA" sz="5000" dirty="0">
                <a:latin typeface="Dagny OT" panose="020B0504020201020104" pitchFamily="34" charset="77"/>
              </a:rPr>
              <a:t>ou est-il absolument nécessaire?</a:t>
            </a:r>
            <a:endParaRPr lang="en-CA" sz="900" b="1" dirty="0">
              <a:latin typeface="Dagny OT" panose="020B0504020201020104" pitchFamily="34" charset="77"/>
            </a:endParaRPr>
          </a:p>
          <a:p>
            <a:pPr marL="0" indent="0" algn="just" eaLnBrk="1" fontAlgn="auto" hangingPunct="1">
              <a:lnSpc>
                <a:spcPct val="120000"/>
              </a:lnSpc>
              <a:spcBef>
                <a:spcPts val="600"/>
              </a:spcBef>
              <a:buFont typeface="Franklin Gothic Book" panose="020B0503020102020204" pitchFamily="34" charset="0"/>
              <a:buNone/>
              <a:defRPr/>
            </a:pPr>
            <a:r>
              <a:rPr lang="fr-CA" sz="5000" b="1" dirty="0">
                <a:latin typeface="Dagny OT" panose="020B0504020201020104"/>
              </a:rPr>
              <a:t>Critères </a:t>
            </a:r>
            <a:r>
              <a:rPr lang="en-CA" sz="5000" b="1" dirty="0">
                <a:latin typeface="Dagny OT" panose="020B0504020201020104"/>
              </a:rPr>
              <a:t>:</a:t>
            </a:r>
          </a:p>
          <a:p>
            <a:pPr lvl="1" algn="just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/>
            </a:pPr>
            <a:r>
              <a:rPr lang="fr-CA" sz="5000" i="0" dirty="0">
                <a:latin typeface="Dagny OT" panose="020B0504020201020104"/>
              </a:rPr>
              <a:t>Prévoyez-vous répéter l’opération de temps à autre, p. ex. pour mettre à jour votre base de données?</a:t>
            </a:r>
          </a:p>
          <a:p>
            <a:pPr lvl="1" algn="just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/>
            </a:pPr>
            <a:r>
              <a:rPr lang="fr-CA" sz="5000" i="0" dirty="0">
                <a:latin typeface="Dagny OT" panose="020B0504020201020104"/>
              </a:rPr>
              <a:t>Désirez-vous que d’autres puissent reproduire votre processus de collecte des données?</a:t>
            </a:r>
          </a:p>
          <a:p>
            <a:pPr lvl="1" algn="just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/>
            </a:pPr>
            <a:r>
              <a:rPr lang="fr-CA" sz="5000" i="0" dirty="0">
                <a:latin typeface="Dagny OT" panose="020B0504020201020104"/>
              </a:rPr>
              <a:t>Traitez-vous fréquemment avec des sources de données en ligne?</a:t>
            </a:r>
          </a:p>
          <a:p>
            <a:pPr lvl="1" algn="just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  <a:defRPr/>
            </a:pPr>
            <a:r>
              <a:rPr lang="fr-CA" sz="5000" i="0" dirty="0">
                <a:latin typeface="Dagny OT" panose="020B0504020201020104"/>
              </a:rPr>
              <a:t>La tâche est-elle non négligeable en termes de portée et de complexité?</a:t>
            </a:r>
          </a:p>
          <a:p>
            <a:pPr lvl="1" indent="-384048" algn="just" eaLnBrk="1" fontAlgn="auto" hangingPunct="1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fr-FR" sz="5000" i="0" dirty="0">
                <a:latin typeface="Dagny OT" panose="020B0504020201020104" pitchFamily="34" charset="77"/>
              </a:rPr>
              <a:t>Si la tâche peut être effectuée manuellement, manquez-vous de ressources pour laisser les autres faire le travail ?</a:t>
            </a:r>
          </a:p>
          <a:p>
            <a:pPr lvl="1" indent="-384048" algn="just" eaLnBrk="1" fontAlgn="auto" hangingPunct="1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fr-FR" sz="5000" i="0" dirty="0">
                <a:latin typeface="Dagny OT" panose="020B0504020201020104" pitchFamily="34" charset="77"/>
              </a:rPr>
              <a:t>Êtes-vous prêt à automatiser le processus par le biais de la programmation ?</a:t>
            </a:r>
            <a:endParaRPr lang="en-CA" sz="5000" dirty="0"/>
          </a:p>
          <a:p>
            <a:pPr marL="0" indent="0" algn="just" eaLnBrk="1" fontAlgn="auto" hangingPunct="1">
              <a:lnSpc>
                <a:spcPct val="120000"/>
              </a:lnSpc>
              <a:spcBef>
                <a:spcPts val="600"/>
              </a:spcBef>
              <a:buFont typeface="Franklin Gothic Book" panose="020B0503020102020204" pitchFamily="34" charset="0"/>
              <a:buNone/>
              <a:defRPr/>
            </a:pPr>
            <a:r>
              <a:rPr lang="fr-FR" sz="5000" dirty="0">
                <a:latin typeface="Dagny OT" panose="020B0504020201020104" pitchFamily="34" charset="77"/>
              </a:rPr>
              <a:t>Si la plupart des réponses sont "Oui", alors le recouvrement automatisé peut être le bon choix.</a:t>
            </a:r>
            <a:endParaRPr lang="en-CA" sz="5000" dirty="0">
              <a:latin typeface="Dagny OT" panose="020B0504020201020104" pitchFamily="34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D40ACB-D864-4074-8B9A-C9544FFFF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2483" y="72247"/>
            <a:ext cx="995782" cy="79994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itle 1">
            <a:extLst>
              <a:ext uri="{FF2B5EF4-FFF2-40B4-BE49-F238E27FC236}">
                <a16:creationId xmlns:a16="http://schemas.microsoft.com/office/drawing/2014/main" id="{7B3A5F68-0504-1A40-B034-5342E5663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fr-FR" altLang="en-US" b="1" dirty="0"/>
              <a:t>MOISSONNAGE DU WEB – QUALITÉ DES DONNÉES</a:t>
            </a:r>
            <a:endParaRPr lang="en-CA" altLang="en-US" b="1" dirty="0"/>
          </a:p>
        </p:txBody>
      </p:sp>
      <p:sp>
        <p:nvSpPr>
          <p:cNvPr id="49155" name="Content Placeholder 2">
            <a:extLst>
              <a:ext uri="{FF2B5EF4-FFF2-40B4-BE49-F238E27FC236}">
                <a16:creationId xmlns:a16="http://schemas.microsoft.com/office/drawing/2014/main" id="{59C698F0-B751-AE41-93FA-807EF1060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10541726" cy="3581400"/>
          </a:xfrm>
        </p:spPr>
        <p:txBody>
          <a:bodyPr/>
          <a:lstStyle/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r>
              <a:rPr lang="fr-FR" altLang="en-US" sz="2400" b="1" dirty="0">
                <a:latin typeface="Dagny OT" panose="020B0504020201020104" pitchFamily="34" charset="77"/>
              </a:rPr>
              <a:t>Informations de première main : </a:t>
            </a:r>
            <a:r>
              <a:rPr lang="fr-FR" altLang="en-US" sz="2400" dirty="0">
                <a:latin typeface="Dagny OT" panose="020B0504020201020104" pitchFamily="34" charset="77"/>
              </a:rPr>
              <a:t>par exemple, un tweet ou un article de presse.</a:t>
            </a:r>
            <a:endParaRPr lang="en-CA" altLang="en-US" sz="500" i="1" dirty="0">
              <a:latin typeface="Dagny OT" panose="020B0504020201020104" pitchFamily="34" charset="77"/>
            </a:endParaRPr>
          </a:p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endParaRPr lang="fr-FR" altLang="en-US" sz="500" b="1" dirty="0">
              <a:latin typeface="Dagny OT" panose="020B0504020201020104" pitchFamily="34" charset="77"/>
            </a:endParaRPr>
          </a:p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r>
              <a:rPr lang="fr-FR" altLang="en-US" sz="2400" b="1" dirty="0">
                <a:latin typeface="Dagny OT" panose="020B0504020201020104" pitchFamily="34" charset="77"/>
              </a:rPr>
              <a:t>Données de seconde main : </a:t>
            </a:r>
            <a:r>
              <a:rPr lang="fr-FR" altLang="en-US" sz="2400" dirty="0">
                <a:latin typeface="Dagny OT" panose="020B0504020201020104" pitchFamily="34" charset="77"/>
              </a:rPr>
              <a:t>données qui ont été copiées à partir d'une source hors ligne ou récupérées ailleurs.</a:t>
            </a:r>
            <a:endParaRPr lang="en-CA" altLang="en-US" sz="2400" dirty="0">
              <a:latin typeface="Dagny OT" panose="020B0504020201020104" pitchFamily="34" charset="77"/>
            </a:endParaRPr>
          </a:p>
          <a:p>
            <a:pPr lvl="1" algn="just" eaLnBrk="1" hangingPunct="1">
              <a:lnSpc>
                <a:spcPct val="100000"/>
              </a:lnSpc>
              <a:buFont typeface="Wingdings" pitchFamily="2" charset="2"/>
              <a:buChar char="§"/>
            </a:pPr>
            <a:r>
              <a:rPr lang="fr-FR" altLang="en-US" i="0" dirty="0">
                <a:latin typeface="Dagny OT" panose="020B0504020201020104" pitchFamily="34" charset="77"/>
              </a:rPr>
              <a:t>Parfois, il est impossible de se rappeler ou de retracer la source de ces données.  </a:t>
            </a:r>
          </a:p>
          <a:p>
            <a:pPr lvl="1" algn="just" eaLnBrk="1" hangingPunct="1">
              <a:lnSpc>
                <a:spcPct val="100000"/>
              </a:lnSpc>
              <a:buFont typeface="Wingdings" pitchFamily="2" charset="2"/>
              <a:buChar char="§"/>
            </a:pPr>
            <a:r>
              <a:rPr lang="fr-FR" altLang="en-US" i="0" dirty="0">
                <a:latin typeface="Dagny OT" panose="020B0504020201020104" pitchFamily="34" charset="77"/>
              </a:rPr>
              <a:t>Est-il encore utile de les utiliser ? Cela dépend.</a:t>
            </a:r>
            <a:endParaRPr lang="en-CA" altLang="en-US" sz="500" dirty="0">
              <a:latin typeface="Dagny OT" panose="020B0504020201020104" pitchFamily="34" charset="77"/>
            </a:endParaRPr>
          </a:p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endParaRPr lang="fr-FR" altLang="en-US" sz="500" dirty="0">
              <a:latin typeface="Dagny OT" panose="020B0504020201020104" pitchFamily="34" charset="77"/>
            </a:endParaRPr>
          </a:p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Toute utilisation de données secondaires nécessite un </a:t>
            </a:r>
            <a:r>
              <a:rPr lang="fr-FR" altLang="en-US" sz="2400" b="1" dirty="0">
                <a:latin typeface="Dagny OT" panose="020B0504020201020104" pitchFamily="34" charset="77"/>
              </a:rPr>
              <a:t>recoupement</a:t>
            </a:r>
            <a:r>
              <a:rPr lang="fr-FR" altLang="en-US" sz="2400" dirty="0">
                <a:latin typeface="Dagny OT" panose="020B0504020201020104" pitchFamily="34" charset="77"/>
              </a:rPr>
              <a:t> et une </a:t>
            </a:r>
            <a:r>
              <a:rPr lang="fr-FR" altLang="en-US" sz="2400" b="1" dirty="0">
                <a:latin typeface="Dagny OT" panose="020B0504020201020104" pitchFamily="34" charset="77"/>
              </a:rPr>
              <a:t>validation</a:t>
            </a:r>
            <a:r>
              <a:rPr lang="fr-FR" altLang="en-US" sz="2400" dirty="0">
                <a:latin typeface="Dagny OT" panose="020B0504020201020104" pitchFamily="34" charset="77"/>
              </a:rPr>
              <a:t>. </a:t>
            </a:r>
            <a:endParaRPr lang="en-CA" altLang="en-US" sz="2400" dirty="0">
              <a:latin typeface="Dagny OT" panose="020B0504020201020104" pitchFamily="34" charset="77"/>
            </a:endParaRPr>
          </a:p>
        </p:txBody>
      </p:sp>
    </p:spTree>
  </p:cSld>
  <p:clrMapOvr>
    <a:masterClrMapping/>
  </p:clrMapOvr>
  <p:transition spd="med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Title 1">
            <a:extLst>
              <a:ext uri="{FF2B5EF4-FFF2-40B4-BE49-F238E27FC236}">
                <a16:creationId xmlns:a16="http://schemas.microsoft.com/office/drawing/2014/main" id="{46B93F74-34A7-0B40-B4EE-CFCD2FE41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685800"/>
            <a:ext cx="10177975" cy="1485900"/>
          </a:xfrm>
        </p:spPr>
        <p:txBody>
          <a:bodyPr/>
          <a:lstStyle/>
          <a:p>
            <a:pPr eaLnBrk="1" hangingPunct="1">
              <a:defRPr/>
            </a:pPr>
            <a:r>
              <a:rPr lang="fr-CA" b="1" cap="all" dirty="0"/>
              <a:t>Données structurées par rapport aux données non structurées</a:t>
            </a:r>
            <a:endParaRPr lang="en-US" altLang="en-US" b="1" dirty="0"/>
          </a:p>
        </p:txBody>
      </p:sp>
      <p:sp>
        <p:nvSpPr>
          <p:cNvPr id="75779" name="Content Placeholder 2">
            <a:extLst>
              <a:ext uri="{FF2B5EF4-FFF2-40B4-BE49-F238E27FC236}">
                <a16:creationId xmlns:a16="http://schemas.microsoft.com/office/drawing/2014/main" id="{1CE23183-00D3-0B42-809B-C852D1B0C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6267157" cy="3581400"/>
          </a:xfrm>
        </p:spPr>
        <p:txBody>
          <a:bodyPr/>
          <a:lstStyle/>
          <a:p>
            <a:pPr marL="0" indent="0" algn="just" defTabSz="457200" eaLnBrk="1" fontAlgn="auto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D55816"/>
              </a:buClr>
              <a:buSzPct val="92000"/>
              <a:buFont typeface="Franklin Gothic Book" panose="020B0503020102020204" pitchFamily="34" charset="0"/>
              <a:buNone/>
              <a:defRPr/>
            </a:pPr>
            <a:r>
              <a:rPr lang="fr-CA" dirty="0">
                <a:solidFill>
                  <a:srgbClr val="323232"/>
                </a:solidFill>
                <a:latin typeface="Dagny OT" panose="020B0504020201020104" pitchFamily="34" charset="77"/>
              </a:rPr>
              <a:t>La disponibilité croissante de données non structurées et de grands objets binaires « </a:t>
            </a:r>
            <a:r>
              <a:rPr lang="fr-CA" b="1" dirty="0">
                <a:solidFill>
                  <a:srgbClr val="323232"/>
                </a:solidFill>
                <a:latin typeface="Dagny OT" panose="020B0504020201020104" pitchFamily="34" charset="77"/>
              </a:rPr>
              <a:t>blob</a:t>
            </a:r>
            <a:r>
              <a:rPr lang="fr-CA" dirty="0">
                <a:solidFill>
                  <a:srgbClr val="323232"/>
                </a:solidFill>
                <a:latin typeface="Dagny OT" panose="020B0504020201020104" pitchFamily="34" charset="77"/>
              </a:rPr>
              <a:t> » est l’une des principales motivations de certains des nouveaux développements dans les types de bases de données et autres stratégies de stockage de données.</a:t>
            </a:r>
          </a:p>
          <a:p>
            <a:pPr algn="just" defTabSz="457200" eaLnBrk="1" fontAlgn="auto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SzPct val="92000"/>
              <a:buFont typeface="Wingdings" panose="05000000000000000000" pitchFamily="2" charset="2"/>
              <a:buChar char="§"/>
              <a:defRPr/>
            </a:pPr>
            <a:r>
              <a:rPr lang="fr-CA" b="1" dirty="0">
                <a:solidFill>
                  <a:srgbClr val="323232"/>
                </a:solidFill>
                <a:latin typeface="Dagny OT" panose="020B0504020201020104" pitchFamily="34" charset="77"/>
              </a:rPr>
              <a:t>Données structurées</a:t>
            </a:r>
            <a:r>
              <a:rPr lang="fr-CA" dirty="0">
                <a:solidFill>
                  <a:srgbClr val="323232"/>
                </a:solidFill>
                <a:latin typeface="Dagny OT" panose="020B0504020201020104" pitchFamily="34" charset="77"/>
              </a:rPr>
              <a:t> : étiquetées, organisées, discrètes, selon une structure limitée et prédéfinie</a:t>
            </a:r>
          </a:p>
          <a:p>
            <a:pPr algn="just" defTabSz="457200" eaLnBrk="1" fontAlgn="auto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SzPct val="92000"/>
              <a:buFont typeface="Wingdings" panose="05000000000000000000" pitchFamily="2" charset="2"/>
              <a:buChar char="§"/>
              <a:defRPr/>
            </a:pPr>
            <a:r>
              <a:rPr lang="fr-CA" b="1" dirty="0">
                <a:solidFill>
                  <a:srgbClr val="323232"/>
                </a:solidFill>
                <a:latin typeface="Dagny OT" panose="020B0504020201020104" pitchFamily="34" charset="77"/>
              </a:rPr>
              <a:t>Données non structurées</a:t>
            </a:r>
            <a:r>
              <a:rPr lang="fr-CA" dirty="0">
                <a:solidFill>
                  <a:srgbClr val="323232"/>
                </a:solidFill>
                <a:latin typeface="Dagny OT" panose="020B0504020201020104" pitchFamily="34" charset="77"/>
              </a:rPr>
              <a:t> : non organisées, pas de modèle de données structuré prédéfini précis – p. ex. texte dans un document</a:t>
            </a:r>
          </a:p>
          <a:p>
            <a:pPr algn="just" defTabSz="457200" eaLnBrk="1" fontAlgn="auto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SzPct val="92000"/>
              <a:buFont typeface="Wingdings" panose="05000000000000000000" pitchFamily="2" charset="2"/>
              <a:buChar char="§"/>
              <a:defRPr/>
            </a:pPr>
            <a:r>
              <a:rPr lang="fr-CA" b="1" dirty="0">
                <a:solidFill>
                  <a:srgbClr val="323232"/>
                </a:solidFill>
                <a:latin typeface="Dagny OT" panose="020B0504020201020104" pitchFamily="34" charset="77"/>
              </a:rPr>
              <a:t>Données « blob »</a:t>
            </a:r>
            <a:r>
              <a:rPr lang="fr-CA" dirty="0">
                <a:solidFill>
                  <a:srgbClr val="323232"/>
                </a:solidFill>
                <a:latin typeface="Dagny OT" panose="020B0504020201020104" pitchFamily="34" charset="77"/>
              </a:rPr>
              <a:t> : grand objet binaire – images, audio, multimédia</a:t>
            </a:r>
          </a:p>
        </p:txBody>
      </p:sp>
      <p:pic>
        <p:nvPicPr>
          <p:cNvPr id="75780" name="Picture 3">
            <a:extLst>
              <a:ext uri="{FF2B5EF4-FFF2-40B4-BE49-F238E27FC236}">
                <a16:creationId xmlns:a16="http://schemas.microsoft.com/office/drawing/2014/main" id="{766669D8-7828-8F4A-9FEC-887A696DBB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1313" y="2308225"/>
            <a:ext cx="3756025" cy="375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Title 3">
            <a:extLst>
              <a:ext uri="{FF2B5EF4-FFF2-40B4-BE49-F238E27FC236}">
                <a16:creationId xmlns:a16="http://schemas.microsoft.com/office/drawing/2014/main" id="{D5620E2C-FC8A-AE4E-A127-912C1441B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fr-CA" b="1" cap="all" dirty="0"/>
              <a:t>Bases de données relationnelles</a:t>
            </a:r>
            <a:endParaRPr lang="en-US" altLang="en-US" b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422E998-1B83-3946-B012-075879E80E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286000"/>
            <a:ext cx="6500813" cy="4029075"/>
          </a:xfrm>
        </p:spPr>
        <p:txBody>
          <a:bodyPr rtlCol="0">
            <a:normAutofit fontScale="92500"/>
          </a:bodyPr>
          <a:lstStyle/>
          <a:p>
            <a:pPr marL="0" indent="0" algn="just" eaLnBrk="1" fontAlgn="auto" hangingPunct="1">
              <a:lnSpc>
                <a:spcPct val="110000"/>
              </a:lnSpc>
              <a:buFont typeface="Franklin Gothic Book" panose="020B0503020102020204" pitchFamily="34" charset="0"/>
              <a:buNone/>
              <a:defRPr/>
            </a:pPr>
            <a:r>
              <a:rPr lang="fr-FR" sz="2400" dirty="0">
                <a:latin typeface="Dagny OT" panose="020B0504020201020104" pitchFamily="34" charset="77"/>
              </a:rPr>
              <a:t>Données stockées dans une série de </a:t>
            </a:r>
            <a:r>
              <a:rPr lang="fr-FR" sz="2400" b="1" dirty="0">
                <a:latin typeface="Dagny OT" panose="020B0504020201020104" pitchFamily="34" charset="77"/>
              </a:rPr>
              <a:t>tableaux</a:t>
            </a:r>
            <a:r>
              <a:rPr lang="fr-FR" sz="2400" dirty="0">
                <a:latin typeface="Dagny OT" panose="020B0504020201020104" pitchFamily="34" charset="77"/>
              </a:rPr>
              <a:t>.</a:t>
            </a:r>
          </a:p>
          <a:p>
            <a:pPr marL="0" indent="0" algn="just" eaLnBrk="1" fontAlgn="auto" hangingPunct="1">
              <a:lnSpc>
                <a:spcPct val="110000"/>
              </a:lnSpc>
              <a:buFont typeface="Franklin Gothic Book" panose="020B0503020102020204" pitchFamily="34" charset="0"/>
              <a:buNone/>
              <a:defRPr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 eaLnBrk="1" fontAlgn="auto" hangingPunct="1">
              <a:lnSpc>
                <a:spcPct val="110000"/>
              </a:lnSpc>
              <a:buFont typeface="Franklin Gothic Book" panose="020B0503020102020204" pitchFamily="34" charset="0"/>
              <a:buNone/>
              <a:defRPr/>
            </a:pPr>
            <a:r>
              <a:rPr lang="fr-FR" sz="2400" dirty="0">
                <a:latin typeface="Dagny OT" panose="020B0504020201020104" pitchFamily="34" charset="77"/>
              </a:rPr>
              <a:t>En gros, chaque tableau représente un objet et des propriétés liées à cet objet.</a:t>
            </a:r>
          </a:p>
          <a:p>
            <a:pPr marL="0" indent="0" algn="just" eaLnBrk="1" fontAlgn="auto" hangingPunct="1">
              <a:lnSpc>
                <a:spcPct val="110000"/>
              </a:lnSpc>
              <a:buFont typeface="Franklin Gothic Book" panose="020B0503020102020204" pitchFamily="34" charset="0"/>
              <a:buNone/>
              <a:defRPr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 eaLnBrk="1" fontAlgn="auto" hangingPunct="1">
              <a:lnSpc>
                <a:spcPct val="110000"/>
              </a:lnSpc>
              <a:buFont typeface="Franklin Gothic Book" panose="020B0503020102020204" pitchFamily="34" charset="0"/>
              <a:buNone/>
              <a:defRPr/>
            </a:pPr>
            <a:r>
              <a:rPr lang="fr-FR" sz="2400" dirty="0">
                <a:latin typeface="Dagny OT" panose="020B0504020201020104" pitchFamily="34" charset="77"/>
              </a:rPr>
              <a:t>Des colonnes spéciales dans les tables </a:t>
            </a:r>
            <a:r>
              <a:rPr lang="fr-FR" sz="2400" b="1" dirty="0">
                <a:latin typeface="Dagny OT" panose="020B0504020201020104" pitchFamily="34" charset="77"/>
              </a:rPr>
              <a:t>relient</a:t>
            </a:r>
            <a:r>
              <a:rPr lang="fr-FR" sz="2400" dirty="0">
                <a:latin typeface="Dagny OT" panose="020B0504020201020104" pitchFamily="34" charset="77"/>
              </a:rPr>
              <a:t> les instances d'objets entre les tables (ce qui permet les fusions).</a:t>
            </a:r>
            <a:endParaRPr lang="en-US" sz="500" dirty="0">
              <a:latin typeface="Dagny OT" panose="020B0504020201020104" pitchFamily="34" charset="77"/>
            </a:endParaRPr>
          </a:p>
          <a:p>
            <a:pPr marL="0" indent="0" algn="just" eaLnBrk="1" fontAlgn="auto" hangingPunct="1">
              <a:lnSpc>
                <a:spcPct val="110000"/>
              </a:lnSpc>
              <a:buFont typeface="Franklin Gothic Book" panose="020B0503020102020204" pitchFamily="34" charset="0"/>
              <a:buNone/>
              <a:defRPr/>
            </a:pPr>
            <a:r>
              <a:rPr lang="fr-FR" sz="2400" dirty="0">
                <a:latin typeface="Dagny OT" panose="020B0504020201020104" pitchFamily="34" charset="77"/>
              </a:rPr>
              <a:t>L'approche traditionnelle du stockage des données. </a:t>
            </a:r>
          </a:p>
        </p:txBody>
      </p:sp>
      <p:pic>
        <p:nvPicPr>
          <p:cNvPr id="79876" name="Picture 1">
            <a:extLst>
              <a:ext uri="{FF2B5EF4-FFF2-40B4-BE49-F238E27FC236}">
                <a16:creationId xmlns:a16="http://schemas.microsoft.com/office/drawing/2014/main" id="{BF28054D-DF6D-284D-A1C2-63C2772D9F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900" y="2343150"/>
            <a:ext cx="3419475" cy="3971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97F23-08D0-DD43-93D7-2EC7C1C2DB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4525" y="1789113"/>
            <a:ext cx="9105900" cy="2097087"/>
          </a:xfrm>
        </p:spPr>
        <p:txBody>
          <a:bodyPr rtlCol="0"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fr-FR" b="1" dirty="0"/>
              <a:t>COLLECTE ET GESTION DES DONNÉES</a:t>
            </a:r>
            <a:endParaRPr lang="en-US" b="1" dirty="0"/>
          </a:p>
        </p:txBody>
      </p:sp>
      <p:sp>
        <p:nvSpPr>
          <p:cNvPr id="9219" name="Subtitle 9">
            <a:extLst>
              <a:ext uri="{FF2B5EF4-FFF2-40B4-BE49-F238E27FC236}">
                <a16:creationId xmlns:a16="http://schemas.microsoft.com/office/drawing/2014/main" id="{3075D96A-3FB3-EB42-8250-9D4A86F822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700" y="3956050"/>
            <a:ext cx="6832600" cy="1085850"/>
          </a:xfrm>
        </p:spPr>
        <p:txBody>
          <a:bodyPr/>
          <a:lstStyle/>
          <a:p>
            <a:pPr eaLnBrk="1" hangingPunct="1">
              <a:spcBef>
                <a:spcPct val="0"/>
              </a:spcBef>
              <a:spcAft>
                <a:spcPct val="0"/>
              </a:spcAft>
            </a:pPr>
            <a:r>
              <a:rPr lang="en-US" altLang="en-US" dirty="0"/>
              <a:t>Patrick Boily</a:t>
            </a:r>
            <a:br>
              <a:rPr lang="en-US" altLang="en-US" dirty="0"/>
            </a:br>
            <a:r>
              <a:rPr lang="en-US" altLang="en-US" dirty="0"/>
              <a:t>Data Action Lab | uOttawa | </a:t>
            </a:r>
            <a:r>
              <a:rPr lang="en-US" altLang="en-US" dirty="0" err="1"/>
              <a:t>Idlewyld</a:t>
            </a:r>
            <a:r>
              <a:rPr lang="en-US" altLang="en-US" dirty="0"/>
              <a:t> Analytics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chemeClr val="accent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pboily@uottawa.ca</a:t>
            </a:r>
            <a:r>
              <a:rPr lang="en-US" altLang="en-US" dirty="0"/>
              <a:t> </a:t>
            </a:r>
          </a:p>
        </p:txBody>
      </p:sp>
      <p:sp>
        <p:nvSpPr>
          <p:cNvPr id="4" name="Subtitle 9">
            <a:extLst>
              <a:ext uri="{FF2B5EF4-FFF2-40B4-BE49-F238E27FC236}">
                <a16:creationId xmlns:a16="http://schemas.microsoft.com/office/drawing/2014/main" id="{C5588FA3-541F-D842-BFD8-18B46FC55350}"/>
              </a:ext>
            </a:extLst>
          </p:cNvPr>
          <p:cNvSpPr txBox="1">
            <a:spLocks/>
          </p:cNvSpPr>
          <p:nvPr/>
        </p:nvSpPr>
        <p:spPr>
          <a:xfrm>
            <a:off x="5360988" y="6537325"/>
            <a:ext cx="6831012" cy="320675"/>
          </a:xfrm>
          <a:prstGeom prst="rect">
            <a:avLst/>
          </a:prstGeom>
          <a:noFill/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fontAlgn="auto">
              <a:defRPr/>
            </a:pPr>
            <a:r>
              <a:rPr lang="en-US" sz="1600" dirty="0"/>
              <a:t>[</a:t>
            </a:r>
            <a:r>
              <a:rPr lang="en-US" sz="1600" dirty="0" err="1"/>
              <a:t>en</a:t>
            </a:r>
            <a:r>
              <a:rPr lang="en-US" sz="1600" dirty="0"/>
              <a:t> collaboration avec Jen </a:t>
            </a:r>
            <a:r>
              <a:rPr lang="en-US" sz="1600" dirty="0" err="1"/>
              <a:t>Schellinck</a:t>
            </a:r>
            <a:r>
              <a:rPr lang="en-US" sz="1600" dirty="0"/>
              <a:t> | </a:t>
            </a:r>
            <a:r>
              <a:rPr lang="en-US" sz="1600" dirty="0" err="1"/>
              <a:t>Sysabee</a:t>
            </a:r>
            <a:r>
              <a:rPr lang="en-US" sz="1600" dirty="0"/>
              <a:t>]</a:t>
            </a:r>
          </a:p>
        </p:txBody>
      </p:sp>
    </p:spTree>
  </p:cSld>
  <p:clrMapOvr>
    <a:masterClrMapping/>
  </p:clrMapOvr>
  <p:transition spd="med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Title 1">
            <a:extLst>
              <a:ext uri="{FF2B5EF4-FFF2-40B4-BE49-F238E27FC236}">
                <a16:creationId xmlns:a16="http://schemas.microsoft.com/office/drawing/2014/main" id="{58DBCC77-5037-EE45-B036-84693523B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fr-CA" sz="4000" b="1" cap="all" dirty="0"/>
              <a:t>fichiers non hiérarchiques et les feuilles de calcul</a:t>
            </a:r>
            <a:endParaRPr lang="en-US" altLang="en-US" sz="6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C1F0D-BD75-3747-B946-B93D8F763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4913313" cy="4037013"/>
          </a:xfrm>
        </p:spPr>
        <p:txBody>
          <a:bodyPr rtlCol="0">
            <a:normAutofit fontScale="92500" lnSpcReduction="10000"/>
          </a:bodyPr>
          <a:lstStyle/>
          <a:p>
            <a:pPr marL="0" indent="0" algn="just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r>
              <a:rPr lang="fr-FR" sz="2400" dirty="0">
                <a:latin typeface="Dagny OT" panose="020B0504020201020104" pitchFamily="34" charset="77"/>
              </a:rPr>
              <a:t>Qu’en est-il de la conservation de vos données dans un seul tableau géant (feuille de calcul)? </a:t>
            </a:r>
          </a:p>
          <a:p>
            <a:pPr marL="0" indent="0" algn="just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endParaRPr lang="fr-FR" sz="500" dirty="0">
              <a:latin typeface="Dagny OT" panose="020B0504020201020104" pitchFamily="34" charset="77"/>
            </a:endParaRPr>
          </a:p>
          <a:p>
            <a:pPr marL="0" indent="0" algn="just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r>
              <a:rPr lang="fr-FR" sz="2400" dirty="0">
                <a:latin typeface="Dagny OT" panose="020B0504020201020104" pitchFamily="34" charset="77"/>
              </a:rPr>
              <a:t>Ou plusieurs feuilles de calcul? </a:t>
            </a:r>
          </a:p>
          <a:p>
            <a:pPr marL="0" indent="0" algn="just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endParaRPr lang="fr-FR" sz="500" dirty="0">
              <a:latin typeface="Dagny OT" panose="020B0504020201020104" pitchFamily="34" charset="77"/>
            </a:endParaRPr>
          </a:p>
          <a:p>
            <a:pPr marL="0" indent="0" algn="just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r>
              <a:rPr lang="fr-FR" sz="2400" dirty="0">
                <a:latin typeface="Dagny OT" panose="020B0504020201020104" pitchFamily="34" charset="77"/>
              </a:rPr>
              <a:t>Ça ne peut pas être si terrible que ça!</a:t>
            </a:r>
          </a:p>
          <a:p>
            <a:pPr marL="0" indent="0" algn="just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 eaLnBrk="1" fontAlgn="auto" hangingPunct="1">
              <a:lnSpc>
                <a:spcPct val="100000"/>
              </a:lnSpc>
              <a:buFont typeface="Franklin Gothic Book" panose="020B0503020102020204" pitchFamily="34" charset="0"/>
              <a:buNone/>
              <a:defRPr/>
            </a:pPr>
            <a:r>
              <a:rPr lang="fr-FR" sz="2400" dirty="0">
                <a:latin typeface="Dagny OT" panose="020B0504020201020104" pitchFamily="34" charset="77"/>
              </a:rPr>
              <a:t>Wayne Eckerson a inventé le terme « spreadmart » pour décrire une situation où de nombreuses feuilles de calcul (</a:t>
            </a:r>
            <a:r>
              <a:rPr lang="fr-FR" sz="2400" i="1" dirty="0">
                <a:latin typeface="Dagny OT" panose="020B0504020201020104" pitchFamily="34" charset="77"/>
              </a:rPr>
              <a:t>ad hoc</a:t>
            </a:r>
            <a:r>
              <a:rPr lang="fr-FR" sz="2400" dirty="0">
                <a:latin typeface="Dagny OT" panose="020B0504020201020104" pitchFamily="34" charset="77"/>
              </a:rPr>
              <a:t>) constituent une stratégie de données.</a:t>
            </a:r>
            <a:endParaRPr lang="en-US" dirty="0">
              <a:latin typeface="Dagny OT" panose="020B0504020201020104" pitchFamily="34" charset="77"/>
            </a:endParaRPr>
          </a:p>
        </p:txBody>
      </p:sp>
      <p:pic>
        <p:nvPicPr>
          <p:cNvPr id="81924" name="Picture 3">
            <a:extLst>
              <a:ext uri="{FF2B5EF4-FFF2-40B4-BE49-F238E27FC236}">
                <a16:creationId xmlns:a16="http://schemas.microsoft.com/office/drawing/2014/main" id="{49A04BC4-0F56-D647-9E05-80D286C191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4913" y="1589088"/>
            <a:ext cx="4389437" cy="3246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25" name="Picture 4">
            <a:extLst>
              <a:ext uri="{FF2B5EF4-FFF2-40B4-BE49-F238E27FC236}">
                <a16:creationId xmlns:a16="http://schemas.microsoft.com/office/drawing/2014/main" id="{BF246804-9627-FC46-B721-578F485D77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3888" y="2508250"/>
            <a:ext cx="4387850" cy="324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26" name="Picture 5">
            <a:extLst>
              <a:ext uri="{FF2B5EF4-FFF2-40B4-BE49-F238E27FC236}">
                <a16:creationId xmlns:a16="http://schemas.microsoft.com/office/drawing/2014/main" id="{0E54891E-1272-FC40-B27E-92A12958C9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2863" y="3429000"/>
            <a:ext cx="4387850" cy="3246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3">
            <a:extLst>
              <a:ext uri="{FF2B5EF4-FFF2-40B4-BE49-F238E27FC236}">
                <a16:creationId xmlns:a16="http://schemas.microsoft.com/office/drawing/2014/main" id="{C2767443-C8C3-9040-8BF7-54F58FA9A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CA" altLang="en-US" b="1"/>
              <a:t>OBJECTIF</a:t>
            </a:r>
          </a:p>
        </p:txBody>
      </p:sp>
      <p:sp>
        <p:nvSpPr>
          <p:cNvPr id="10243" name="Content Placeholder 4">
            <a:extLst>
              <a:ext uri="{FF2B5EF4-FFF2-40B4-BE49-F238E27FC236}">
                <a16:creationId xmlns:a16="http://schemas.microsoft.com/office/drawing/2014/main" id="{662F2DEA-CFEE-A346-AAAE-27DE6A224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Nous recherchons des données qui peuvent </a:t>
            </a:r>
            <a:r>
              <a:rPr lang="en-CA" altLang="en-US" sz="2400" dirty="0">
                <a:latin typeface="Dagny OT" panose="020B0504020201020104" pitchFamily="34" charset="77"/>
              </a:rPr>
              <a:t>:</a:t>
            </a:r>
          </a:p>
          <a:p>
            <a:pPr lvl="1" algn="just" eaLnBrk="1" hangingPunct="1">
              <a:lnSpc>
                <a:spcPct val="100000"/>
              </a:lnSpc>
              <a:buFont typeface="Wingdings" pitchFamily="2" charset="2"/>
              <a:buChar char="§"/>
            </a:pPr>
            <a:r>
              <a:rPr lang="fr-FR" altLang="en-US" i="0" dirty="0">
                <a:latin typeface="Dagny OT" panose="020B0504020201020104" pitchFamily="34" charset="77"/>
              </a:rPr>
              <a:t>fournir un </a:t>
            </a:r>
            <a:r>
              <a:rPr lang="fr-FR" altLang="en-US" b="1" i="0" dirty="0">
                <a:latin typeface="Dagny OT" panose="020B0504020201020104" pitchFamily="34" charset="77"/>
              </a:rPr>
              <a:t>aperçu légitime </a:t>
            </a:r>
            <a:r>
              <a:rPr lang="fr-FR" altLang="en-US" i="0" dirty="0">
                <a:latin typeface="Dagny OT" panose="020B0504020201020104" pitchFamily="34" charset="77"/>
              </a:rPr>
              <a:t>de notre système d'intérêt ;</a:t>
            </a:r>
          </a:p>
          <a:p>
            <a:pPr lvl="1" algn="just" eaLnBrk="1" hangingPunct="1">
              <a:lnSpc>
                <a:spcPct val="100000"/>
              </a:lnSpc>
              <a:buFont typeface="Wingdings" pitchFamily="2" charset="2"/>
              <a:buChar char="§"/>
            </a:pPr>
            <a:r>
              <a:rPr lang="fr-FR" altLang="en-US" i="0" dirty="0">
                <a:latin typeface="Dagny OT" panose="020B0504020201020104" pitchFamily="34" charset="77"/>
              </a:rPr>
              <a:t>fournir des réponses </a:t>
            </a:r>
            <a:r>
              <a:rPr lang="fr-FR" altLang="en-US" b="1" i="0" dirty="0">
                <a:latin typeface="Dagny OT" panose="020B0504020201020104" pitchFamily="34" charset="77"/>
              </a:rPr>
              <a:t>correctes</a:t>
            </a:r>
            <a:r>
              <a:rPr lang="fr-FR" altLang="en-US" i="0" dirty="0">
                <a:latin typeface="Dagny OT" panose="020B0504020201020104" pitchFamily="34" charset="77"/>
              </a:rPr>
              <a:t> et </a:t>
            </a:r>
            <a:r>
              <a:rPr lang="fr-FR" altLang="en-US" b="1" i="0" dirty="0">
                <a:latin typeface="Dagny OT" panose="020B0504020201020104" pitchFamily="34" charset="77"/>
              </a:rPr>
              <a:t>précises</a:t>
            </a:r>
            <a:r>
              <a:rPr lang="fr-FR" altLang="en-US" i="0" dirty="0">
                <a:latin typeface="Dagny OT" panose="020B0504020201020104" pitchFamily="34" charset="77"/>
              </a:rPr>
              <a:t> aux questions pertinentes ;</a:t>
            </a:r>
          </a:p>
          <a:p>
            <a:pPr lvl="1" algn="just" eaLnBrk="1" hangingPunct="1">
              <a:lnSpc>
                <a:spcPct val="100000"/>
              </a:lnSpc>
              <a:buFont typeface="Wingdings" pitchFamily="2" charset="2"/>
              <a:buChar char="§"/>
            </a:pPr>
            <a:r>
              <a:rPr lang="fr-FR" altLang="en-US" b="1" i="0" dirty="0">
                <a:latin typeface="Dagny OT" panose="020B0504020201020104" pitchFamily="34" charset="77"/>
              </a:rPr>
              <a:t>soutenir</a:t>
            </a:r>
            <a:r>
              <a:rPr lang="fr-FR" altLang="en-US" i="0" dirty="0">
                <a:latin typeface="Dagny OT" panose="020B0504020201020104" pitchFamily="34" charset="77"/>
              </a:rPr>
              <a:t> l'élaboration de conclusions </a:t>
            </a:r>
            <a:r>
              <a:rPr lang="fr-FR" altLang="en-US" b="1" i="0" dirty="0">
                <a:latin typeface="Dagny OT" panose="020B0504020201020104" pitchFamily="34" charset="77"/>
              </a:rPr>
              <a:t>valables</a:t>
            </a:r>
            <a:r>
              <a:rPr lang="fr-FR" altLang="en-US" i="0" dirty="0">
                <a:latin typeface="Dagny OT" panose="020B0504020201020104" pitchFamily="34" charset="77"/>
              </a:rPr>
              <a:t>, avec la capacité de </a:t>
            </a:r>
            <a:r>
              <a:rPr lang="fr-FR" altLang="en-US" b="1" i="0" dirty="0">
                <a:latin typeface="Dagny OT" panose="020B0504020201020104" pitchFamily="34" charset="77"/>
              </a:rPr>
              <a:t>qualifier/quantifier</a:t>
            </a:r>
            <a:r>
              <a:rPr lang="fr-FR" altLang="en-US" i="0" dirty="0">
                <a:latin typeface="Dagny OT" panose="020B0504020201020104" pitchFamily="34" charset="77"/>
              </a:rPr>
              <a:t> ces conclusions en termes de portée et de précision.</a:t>
            </a:r>
            <a:endParaRPr lang="en-CA" altLang="en-US" sz="500" dirty="0">
              <a:latin typeface="Dagny OT" panose="020B0504020201020104" pitchFamily="34" charset="77"/>
            </a:endParaRPr>
          </a:p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endParaRPr lang="fr-FR" altLang="en-US" sz="500" dirty="0">
              <a:latin typeface="Dagny OT" panose="020B0504020201020104" pitchFamily="34" charset="77"/>
            </a:endParaRPr>
          </a:p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Cela ne peut se faire sans la mise en place d'un </a:t>
            </a:r>
            <a:r>
              <a:rPr lang="fr-FR" altLang="en-US" sz="2400" b="1" dirty="0">
                <a:latin typeface="Dagny OT" panose="020B0504020201020104" pitchFamily="34" charset="77"/>
              </a:rPr>
              <a:t>plan d'étude </a:t>
            </a:r>
            <a:r>
              <a:rPr lang="fr-FR" altLang="en-US" sz="2400" dirty="0">
                <a:latin typeface="Dagny OT" panose="020B0504020201020104" pitchFamily="34" charset="77"/>
              </a:rPr>
              <a:t>: quelles données devons-nous collecter, et comment les collecter ? </a:t>
            </a:r>
            <a:endParaRPr lang="en-CA" altLang="en-US" sz="2400" dirty="0">
              <a:latin typeface="Dagny OT" panose="020B0504020201020104" pitchFamily="34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4ED42A-8E8E-4FB7-AF15-4B7AB11C5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2483" y="72247"/>
            <a:ext cx="995782" cy="79994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F7E2FD8D-86AA-1F46-9F87-2F28617D5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729788" cy="1485900"/>
          </a:xfrm>
        </p:spPr>
        <p:txBody>
          <a:bodyPr/>
          <a:lstStyle/>
          <a:p>
            <a:pPr eaLnBrk="1" hangingPunct="1"/>
            <a:r>
              <a:rPr lang="fr-FR" altLang="en-US" b="1"/>
              <a:t>MOTIVATIONS POUR LA COLLECTE DE DONNÉES</a:t>
            </a:r>
            <a:endParaRPr lang="en-US" alt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1C9E3-45A6-8240-9654-5CCE22D477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286000"/>
            <a:ext cx="6580380" cy="4356100"/>
          </a:xfrm>
        </p:spPr>
        <p:txBody>
          <a:bodyPr rtlCol="0">
            <a:normAutofit lnSpcReduction="10000"/>
          </a:bodyPr>
          <a:lstStyle/>
          <a:p>
            <a:pPr marL="0" indent="0" eaLnBrk="1" fontAlgn="auto" hangingPunct="1">
              <a:lnSpc>
                <a:spcPct val="110000"/>
              </a:lnSpc>
              <a:buFont typeface="Franklin Gothic Book" panose="020B0503020102020204" pitchFamily="34" charset="0"/>
              <a:buNone/>
              <a:defRPr/>
            </a:pPr>
            <a:r>
              <a:rPr lang="en-US" sz="2400" dirty="0" err="1">
                <a:latin typeface="Dagny OT" panose="020B0504020201020104" pitchFamily="34" charset="77"/>
              </a:rPr>
              <a:t>Trois</a:t>
            </a:r>
            <a:r>
              <a:rPr lang="en-US" sz="2400" dirty="0">
                <a:latin typeface="Dagny OT" panose="020B0504020201020104" pitchFamily="34" charset="77"/>
              </a:rPr>
              <a:t> </a:t>
            </a:r>
            <a:r>
              <a:rPr lang="en-US" sz="2400" dirty="0" err="1">
                <a:latin typeface="Dagny OT" panose="020B0504020201020104" pitchFamily="34" charset="77"/>
              </a:rPr>
              <a:t>fonctions</a:t>
            </a:r>
            <a:r>
              <a:rPr lang="en-US" sz="2400" dirty="0">
                <a:latin typeface="Dagny OT" panose="020B0504020201020104" pitchFamily="34" charset="77"/>
              </a:rPr>
              <a:t>, </a:t>
            </a:r>
            <a:r>
              <a:rPr lang="en-US" sz="2400" dirty="0" err="1">
                <a:latin typeface="Dagny OT" panose="020B0504020201020104" pitchFamily="34" charset="77"/>
              </a:rPr>
              <a:t>historiquement</a:t>
            </a:r>
            <a:r>
              <a:rPr lang="en-US" sz="2400" dirty="0">
                <a:latin typeface="Dagny OT" panose="020B0504020201020104" pitchFamily="34" charset="77"/>
              </a:rPr>
              <a:t> :</a:t>
            </a:r>
          </a:p>
          <a:p>
            <a:pPr marL="873252" lvl="1" indent="-342900" eaLnBrk="1" fontAlgn="auto" hangingPunct="1">
              <a:lnSpc>
                <a:spcPct val="110000"/>
              </a:lnSpc>
              <a:buFont typeface="Wingdings" charset="2"/>
              <a:buChar char="§"/>
              <a:defRPr/>
            </a:pPr>
            <a:r>
              <a:rPr lang="fr-FR" i="0" dirty="0">
                <a:latin typeface="Dagny OT" panose="020B0504020201020104" pitchFamily="34" charset="77"/>
              </a:rPr>
              <a:t>la tenue de registres (gestion des personnes/de la société)</a:t>
            </a:r>
          </a:p>
          <a:p>
            <a:pPr marL="873252" lvl="1" indent="-342900" eaLnBrk="1" fontAlgn="auto" hangingPunct="1">
              <a:lnSpc>
                <a:spcPct val="110000"/>
              </a:lnSpc>
              <a:buFont typeface="Wingdings" charset="2"/>
              <a:buChar char="§"/>
              <a:defRPr/>
            </a:pPr>
            <a:r>
              <a:rPr lang="fr-FR" i="0" dirty="0">
                <a:latin typeface="Dagny OT" panose="020B0504020201020104" pitchFamily="34" charset="77"/>
              </a:rPr>
              <a:t>science - nouvelles connaissances générales</a:t>
            </a:r>
          </a:p>
          <a:p>
            <a:pPr marL="873252" lvl="1" indent="-342900" eaLnBrk="1" fontAlgn="auto" hangingPunct="1">
              <a:lnSpc>
                <a:spcPct val="110000"/>
              </a:lnSpc>
              <a:buFont typeface="Wingdings" charset="2"/>
              <a:buChar char="§"/>
              <a:defRPr/>
            </a:pPr>
            <a:r>
              <a:rPr lang="fr-FR" i="0" dirty="0">
                <a:latin typeface="Dagny OT" panose="020B0504020201020104" pitchFamily="34" charset="77"/>
              </a:rPr>
              <a:t>renseignement - affaires, militaire ? police ? social ? domestique ? personnel ?</a:t>
            </a:r>
            <a:endParaRPr lang="en-US" sz="500" i="0" dirty="0">
              <a:latin typeface="Dagny OT" panose="020B0504020201020104" pitchFamily="34" charset="77"/>
            </a:endParaRPr>
          </a:p>
          <a:p>
            <a:pPr marL="0" indent="0" eaLnBrk="1" fontAlgn="auto" hangingPunct="1">
              <a:lnSpc>
                <a:spcPct val="110000"/>
              </a:lnSpc>
              <a:buFont typeface="Franklin Gothic Book" panose="020B0503020102020204" pitchFamily="34" charset="0"/>
              <a:buNone/>
              <a:defRPr/>
            </a:pPr>
            <a:r>
              <a:rPr lang="fr-FR" sz="2400" dirty="0">
                <a:latin typeface="Dagny OT" panose="020B0504020201020104" pitchFamily="34" charset="77"/>
              </a:rPr>
              <a:t>Chacune de ces trois fonctions utilise des sources d'information différentes</a:t>
            </a:r>
            <a:r>
              <a:rPr lang="en-US" sz="2400" dirty="0">
                <a:latin typeface="Dagny OT" panose="020B0504020201020104" pitchFamily="34" charset="77"/>
              </a:rPr>
              <a:t>.</a:t>
            </a:r>
          </a:p>
          <a:p>
            <a:pPr lvl="1" indent="-384048" eaLnBrk="1" fontAlgn="auto" hangingPunct="1">
              <a:lnSpc>
                <a:spcPct val="110000"/>
              </a:lnSpc>
              <a:buFont typeface="Wingdings" pitchFamily="2" charset="2"/>
              <a:buChar char="§"/>
              <a:defRPr/>
            </a:pPr>
            <a:r>
              <a:rPr lang="fr-FR" i="0" dirty="0">
                <a:latin typeface="Dagny OT" panose="020B0504020201020104" pitchFamily="34" charset="77"/>
              </a:rPr>
              <a:t>ils ont collecté différents types de données</a:t>
            </a:r>
          </a:p>
          <a:p>
            <a:pPr lvl="1" indent="-384048" eaLnBrk="1" fontAlgn="auto" hangingPunct="1">
              <a:lnSpc>
                <a:spcPct val="110000"/>
              </a:lnSpc>
              <a:buFont typeface="Wingdings" pitchFamily="2" charset="2"/>
              <a:buChar char="§"/>
              <a:defRPr/>
            </a:pPr>
            <a:r>
              <a:rPr lang="fr-FR" i="0" dirty="0">
                <a:latin typeface="Dagny OT" panose="020B0504020201020104" pitchFamily="34" charset="77"/>
              </a:rPr>
              <a:t>ils ont également des cultures de données et des terminologies différentes</a:t>
            </a:r>
            <a:endParaRPr lang="en-US" i="0" dirty="0">
              <a:latin typeface="Dagny OT" panose="020B0504020201020104" pitchFamily="34" charset="77"/>
            </a:endParaRPr>
          </a:p>
        </p:txBody>
      </p:sp>
      <p:pic>
        <p:nvPicPr>
          <p:cNvPr id="13316" name="Picture 3">
            <a:extLst>
              <a:ext uri="{FF2B5EF4-FFF2-40B4-BE49-F238E27FC236}">
                <a16:creationId xmlns:a16="http://schemas.microsoft.com/office/drawing/2014/main" id="{6F937EBC-25E3-3143-8EEB-755226E31D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1980" y="2433638"/>
            <a:ext cx="4095557" cy="33223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>
            <a:extLst>
              <a:ext uri="{FF2B5EF4-FFF2-40B4-BE49-F238E27FC236}">
                <a16:creationId xmlns:a16="http://schemas.microsoft.com/office/drawing/2014/main" id="{CBD45FFF-73A5-B14F-ADAF-C2B15C409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/>
              <a:t>LES DONNÉES SONT RÉELLES</a:t>
            </a:r>
          </a:p>
        </p:txBody>
      </p:sp>
      <p:sp>
        <p:nvSpPr>
          <p:cNvPr id="16387" name="Content Placeholder 4">
            <a:extLst>
              <a:ext uri="{FF2B5EF4-FFF2-40B4-BE49-F238E27FC236}">
                <a16:creationId xmlns:a16="http://schemas.microsoft.com/office/drawing/2014/main" id="{AC7D0442-5277-3B47-8907-DB4D187FF3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840663" y="2274888"/>
            <a:ext cx="3730014" cy="4179887"/>
          </a:xfrm>
        </p:spPr>
        <p:txBody>
          <a:bodyPr/>
          <a:lstStyle/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Les données sont une représentation, mais les données sont </a:t>
            </a:r>
            <a:r>
              <a:rPr lang="fr-FR" altLang="en-US" sz="2400" b="1" dirty="0">
                <a:latin typeface="Dagny OT" panose="020B0504020201020104" pitchFamily="34" charset="77"/>
              </a:rPr>
              <a:t>physiques</a:t>
            </a:r>
            <a:r>
              <a:rPr lang="fr-FR" altLang="en-US" sz="2400" dirty="0">
                <a:latin typeface="Dagny OT" panose="020B0504020201020104" pitchFamily="34" charset="77"/>
              </a:rPr>
              <a:t>.</a:t>
            </a:r>
          </a:p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endParaRPr lang="fr-FR" altLang="en-US" sz="2400" dirty="0">
              <a:latin typeface="Dagny OT" panose="020B0504020201020104" pitchFamily="34" charset="77"/>
            </a:endParaRPr>
          </a:p>
          <a:p>
            <a:pPr marL="0" indent="0" algn="just" eaLnBrk="1" hangingPunct="1">
              <a:lnSpc>
                <a:spcPct val="100000"/>
              </a:lnSpc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Elles ont des propriétés physiques, elles nécessitent un espace physique et de l'énergie pour être utilisées.</a:t>
            </a:r>
            <a:endParaRPr lang="en-US" altLang="en-US" dirty="0"/>
          </a:p>
        </p:txBody>
      </p:sp>
      <p:pic>
        <p:nvPicPr>
          <p:cNvPr id="16388" name="Picture 3">
            <a:extLst>
              <a:ext uri="{FF2B5EF4-FFF2-40B4-BE49-F238E27FC236}">
                <a16:creationId xmlns:a16="http://schemas.microsoft.com/office/drawing/2014/main" id="{36AEACDF-FBD8-C340-BC77-3E67619C83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2286000"/>
            <a:ext cx="6253163" cy="416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>
            <a:extLst>
              <a:ext uri="{FF2B5EF4-FFF2-40B4-BE49-F238E27FC236}">
                <a16:creationId xmlns:a16="http://schemas.microsoft.com/office/drawing/2014/main" id="{F382A422-3219-E642-968D-3BE667796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/>
              <a:t>DÉGRADATION DES DONNÉES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03290-BA71-EB46-9F61-1104BF64A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7444154" cy="3581400"/>
          </a:xfrm>
        </p:spPr>
        <p:txBody>
          <a:bodyPr rtlCol="0">
            <a:normAutofit lnSpcReduction="10000"/>
          </a:bodyPr>
          <a:lstStyle/>
          <a:p>
            <a:pPr marL="0" indent="0" algn="just" eaLnBrk="1" fontAlgn="auto" hangingPunct="1">
              <a:lnSpc>
                <a:spcPct val="110000"/>
              </a:lnSpc>
              <a:buFont typeface="Franklin Gothic Book" panose="020B0503020102020204" pitchFamily="34" charset="0"/>
              <a:buNone/>
              <a:defRPr/>
            </a:pPr>
            <a:r>
              <a:rPr lang="fr-FR" sz="2400" dirty="0">
                <a:latin typeface="Dagny OT" panose="020B0504020201020104" pitchFamily="34" charset="77"/>
              </a:rPr>
              <a:t>Les données vieillissent; elles ont une </a:t>
            </a:r>
            <a:r>
              <a:rPr lang="fr-FR" sz="2400" b="1" dirty="0">
                <a:latin typeface="Dagny OT" panose="020B0504020201020104" pitchFamily="34" charset="77"/>
              </a:rPr>
              <a:t>date d'expiration</a:t>
            </a:r>
            <a:r>
              <a:rPr lang="fr-FR" sz="2400" dirty="0">
                <a:latin typeface="Dagny OT" panose="020B0504020201020104" pitchFamily="34" charset="77"/>
              </a:rPr>
              <a:t>. </a:t>
            </a:r>
          </a:p>
          <a:p>
            <a:pPr marL="0" indent="0" algn="just" eaLnBrk="1" fontAlgn="auto" hangingPunct="1">
              <a:lnSpc>
                <a:spcPct val="110000"/>
              </a:lnSpc>
              <a:buFont typeface="Franklin Gothic Book" panose="020B0503020102020204" pitchFamily="34" charset="0"/>
              <a:buNone/>
              <a:defRPr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 eaLnBrk="1" fontAlgn="auto" hangingPunct="1">
              <a:lnSpc>
                <a:spcPct val="110000"/>
              </a:lnSpc>
              <a:buFont typeface="Franklin Gothic Book" panose="020B0503020102020204" pitchFamily="34" charset="0"/>
              <a:buNone/>
              <a:defRPr/>
            </a:pPr>
            <a:r>
              <a:rPr lang="fr-FR" sz="2400" dirty="0">
                <a:latin typeface="Dagny OT" panose="020B0504020201020104" pitchFamily="34" charset="77"/>
              </a:rPr>
              <a:t>« Données pourries » ou « données en décomposition » :</a:t>
            </a:r>
            <a:endParaRPr lang="en-US" sz="2400" dirty="0">
              <a:latin typeface="Dagny OT" panose="020B0504020201020104" pitchFamily="34" charset="77"/>
            </a:endParaRPr>
          </a:p>
          <a:p>
            <a:pPr marL="873252" lvl="1" indent="-342900" algn="just" eaLnBrk="1" fontAlgn="auto" hangingPunct="1">
              <a:lnSpc>
                <a:spcPct val="110000"/>
              </a:lnSpc>
              <a:buFont typeface="Wingdings" charset="2"/>
              <a:buChar char="§"/>
              <a:defRPr/>
            </a:pPr>
            <a:r>
              <a:rPr lang="fr-FR" b="1" i="0" dirty="0">
                <a:latin typeface="Dagny OT" panose="020B0504020201020104" pitchFamily="34" charset="77"/>
              </a:rPr>
              <a:t>littéralement</a:t>
            </a:r>
            <a:r>
              <a:rPr lang="fr-FR" i="0" dirty="0">
                <a:latin typeface="Dagny OT" panose="020B0504020201020104" pitchFamily="34" charset="77"/>
              </a:rPr>
              <a:t> – le support de stockage des données peut se détériorer</a:t>
            </a:r>
          </a:p>
          <a:p>
            <a:pPr marL="873252" lvl="1" indent="-342900" algn="just" eaLnBrk="1" fontAlgn="auto" hangingPunct="1">
              <a:lnSpc>
                <a:spcPct val="110000"/>
              </a:lnSpc>
              <a:buFont typeface="Wingdings" charset="2"/>
              <a:buChar char="§"/>
              <a:defRPr/>
            </a:pPr>
            <a:r>
              <a:rPr lang="fr-FR" b="1" i="0" dirty="0">
                <a:latin typeface="Dagny OT" panose="020B0504020201020104" pitchFamily="34" charset="77"/>
              </a:rPr>
              <a:t>métaphoriquement</a:t>
            </a:r>
            <a:r>
              <a:rPr lang="fr-FR" i="0" dirty="0">
                <a:latin typeface="Dagny OT" panose="020B0504020201020104" pitchFamily="34" charset="77"/>
              </a:rPr>
              <a:t>,  lorsque les données </a:t>
            </a:r>
            <a:r>
              <a:rPr lang="fr-FR" b="1" i="0" dirty="0">
                <a:latin typeface="Dagny OT" panose="020B0504020201020104" pitchFamily="34" charset="77"/>
              </a:rPr>
              <a:t>ne représentent plus </a:t>
            </a:r>
            <a:r>
              <a:rPr lang="fr-FR" i="0" dirty="0">
                <a:latin typeface="Dagny OT" panose="020B0504020201020104" pitchFamily="34" charset="77"/>
              </a:rPr>
              <a:t>fidèlement les objets et les relations pertinents, voire lorsque ces objets n'existent plus de la même manière.</a:t>
            </a:r>
            <a:endParaRPr lang="en-US" sz="500" dirty="0">
              <a:latin typeface="Dagny OT" panose="020B0504020201020104" pitchFamily="34" charset="77"/>
            </a:endParaRPr>
          </a:p>
          <a:p>
            <a:pPr marL="0" indent="0" algn="just" eaLnBrk="1" fontAlgn="auto" hangingPunct="1">
              <a:lnSpc>
                <a:spcPct val="110000"/>
              </a:lnSpc>
              <a:buFont typeface="Franklin Gothic Book" panose="020B0503020102020204" pitchFamily="34" charset="0"/>
              <a:buNone/>
              <a:defRPr/>
            </a:pPr>
            <a:endParaRPr lang="fr-FR" sz="500" dirty="0">
              <a:latin typeface="Dagny OT" panose="020B0504020201020104" pitchFamily="34" charset="77"/>
            </a:endParaRPr>
          </a:p>
          <a:p>
            <a:pPr marL="0" indent="0" algn="just" eaLnBrk="1" fontAlgn="auto" hangingPunct="1">
              <a:lnSpc>
                <a:spcPct val="110000"/>
              </a:lnSpc>
              <a:buFont typeface="Franklin Gothic Book" panose="020B0503020102020204" pitchFamily="34" charset="0"/>
              <a:buNone/>
              <a:defRPr/>
            </a:pPr>
            <a:r>
              <a:rPr lang="fr-FR" sz="2400" dirty="0">
                <a:latin typeface="Dagny OT" panose="020B0504020201020104" pitchFamily="34" charset="77"/>
              </a:rPr>
              <a:t>Les données doivent rester « fraîches » et « actuelles », et non « périmées » (selon le contexte et le modèle !).</a:t>
            </a:r>
          </a:p>
        </p:txBody>
      </p:sp>
      <p:pic>
        <p:nvPicPr>
          <p:cNvPr id="17412" name="Picture 4">
            <a:extLst>
              <a:ext uri="{FF2B5EF4-FFF2-40B4-BE49-F238E27FC236}">
                <a16:creationId xmlns:a16="http://schemas.microsoft.com/office/drawing/2014/main" id="{A8EE2B5C-5E95-1B4E-A248-461CBD6C37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8963" y="2286000"/>
            <a:ext cx="2799567" cy="3734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062AC8-1A82-41CC-990B-46829B77D4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2483" y="72247"/>
            <a:ext cx="995782" cy="79994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>
            <a:extLst>
              <a:ext uri="{FF2B5EF4-FFF2-40B4-BE49-F238E27FC236}">
                <a16:creationId xmlns:a16="http://schemas.microsoft.com/office/drawing/2014/main" id="{FC5C6EA5-D72E-7546-88FB-C06F65704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fr-CA" sz="4000" b="1" cap="all" dirty="0">
                <a:solidFill>
                  <a:schemeClr val="tx1"/>
                </a:solidFill>
              </a:rPr>
              <a:t>ÉCHANTILLONNAGE NON PROBABILISTE ET « PÊCHE » AUX TENDANCES</a:t>
            </a:r>
            <a:endParaRPr lang="en-CA" altLang="en-US" sz="6000" b="1" dirty="0">
              <a:solidFill>
                <a:schemeClr val="tx1"/>
              </a:solidFill>
            </a:endParaRPr>
          </a:p>
        </p:txBody>
      </p:sp>
      <p:sp>
        <p:nvSpPr>
          <p:cNvPr id="20483" name="Content Placeholder 2">
            <a:extLst>
              <a:ext uri="{FF2B5EF4-FFF2-40B4-BE49-F238E27FC236}">
                <a16:creationId xmlns:a16="http://schemas.microsoft.com/office/drawing/2014/main" id="{16B74AB0-5DB8-5E49-9DA6-6D7A8D694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 eaLnBrk="1" hangingPunct="1"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Deux situations distinctes peuvent s’associer pour causer des </a:t>
            </a:r>
            <a:r>
              <a:rPr lang="fr-FR" altLang="en-US" sz="2400" b="1" dirty="0">
                <a:latin typeface="Dagny OT" panose="020B0504020201020104" pitchFamily="34" charset="77"/>
              </a:rPr>
              <a:t>problèmes</a:t>
            </a:r>
            <a:r>
              <a:rPr lang="fr-FR" altLang="en-US" sz="2400" dirty="0">
                <a:latin typeface="Dagny OT" panose="020B0504020201020104" pitchFamily="34" charset="77"/>
              </a:rPr>
              <a:t> d’analyse des données :</a:t>
            </a:r>
          </a:p>
          <a:p>
            <a:pPr lvl="1" algn="just" eaLnBrk="1" hangingPunct="1">
              <a:lnSpc>
                <a:spcPct val="100000"/>
              </a:lnSpc>
              <a:buFont typeface="Wingdings" pitchFamily="2" charset="2"/>
              <a:buChar char="§"/>
            </a:pPr>
            <a:r>
              <a:rPr lang="fr-FR" altLang="en-US" i="0" dirty="0">
                <a:latin typeface="Dagny OT" panose="020B0504020201020104" pitchFamily="34" charset="77"/>
              </a:rPr>
              <a:t>la formulation de conclusions (inférences) à partir d’un échantillon de population qui ne se justifient pas par la méthode de collecte de l’échantillon (</a:t>
            </a:r>
            <a:r>
              <a:rPr lang="fr-FR" altLang="en-US" i="0" dirty="0" err="1">
                <a:latin typeface="Dagny OT" panose="020B0504020201020104" pitchFamily="34" charset="77"/>
              </a:rPr>
              <a:t>sympto-matique</a:t>
            </a:r>
            <a:r>
              <a:rPr lang="fr-FR" altLang="en-US" i="0" dirty="0">
                <a:latin typeface="Dagny OT" panose="020B0504020201020104" pitchFamily="34" charset="77"/>
              </a:rPr>
              <a:t> d’un échantillonnage non probabiliste)</a:t>
            </a:r>
          </a:p>
          <a:p>
            <a:pPr lvl="1" algn="just" eaLnBrk="1" hangingPunct="1">
              <a:lnSpc>
                <a:spcPct val="100000"/>
              </a:lnSpc>
              <a:buFont typeface="Wingdings" pitchFamily="2" charset="2"/>
              <a:buChar char="§"/>
            </a:pPr>
            <a:r>
              <a:rPr lang="fr-FR" altLang="en-US" i="0" dirty="0">
                <a:latin typeface="Dagny OT" panose="020B0504020201020104" pitchFamily="34" charset="77"/>
              </a:rPr>
              <a:t>la recherche d’un quelconque schéma dans les données, suivie d’une formulation d’explications </a:t>
            </a:r>
            <a:r>
              <a:rPr lang="fr-FR" altLang="en-US" dirty="0">
                <a:latin typeface="Dagny OT" panose="020B0504020201020104" pitchFamily="34" charset="77"/>
              </a:rPr>
              <a:t>a posteriori </a:t>
            </a:r>
            <a:r>
              <a:rPr lang="fr-FR" altLang="en-US" i="0" dirty="0">
                <a:latin typeface="Dagny OT" panose="020B0504020201020104" pitchFamily="34" charset="77"/>
              </a:rPr>
              <a:t>concernant ces schémas</a:t>
            </a:r>
          </a:p>
          <a:p>
            <a:pPr marL="0" indent="0" eaLnBrk="1" hangingPunct="1">
              <a:buFont typeface="Franklin Gothic Book" panose="020B0503020102020204" pitchFamily="34" charset="0"/>
              <a:buNone/>
            </a:pPr>
            <a:endParaRPr lang="fr-FR" altLang="en-US" sz="500" dirty="0">
              <a:latin typeface="Dagny OT" panose="020B0504020201020104" pitchFamily="34" charset="77"/>
            </a:endParaRPr>
          </a:p>
          <a:p>
            <a:pPr marL="0" indent="0" algn="just" eaLnBrk="1" hangingPunct="1">
              <a:buFont typeface="Franklin Gothic Book" panose="020B0503020102020204" pitchFamily="34" charset="0"/>
              <a:buNone/>
            </a:pPr>
            <a:r>
              <a:rPr lang="fr-FR" altLang="en-US" sz="2400" dirty="0">
                <a:latin typeface="Dagny OT" panose="020B0504020201020104" pitchFamily="34" charset="77"/>
              </a:rPr>
              <a:t>Seules ou combinées, ces deux situations conduisent à des conclusions médiocres (et </a:t>
            </a:r>
            <a:r>
              <a:rPr lang="fr-FR" altLang="en-US" sz="2400" b="1" dirty="0">
                <a:latin typeface="Dagny OT" panose="020B0504020201020104" pitchFamily="34" charset="77"/>
              </a:rPr>
              <a:t>potentiellement nuisibles</a:t>
            </a:r>
            <a:r>
              <a:rPr lang="fr-FR" altLang="en-US" sz="2400" dirty="0">
                <a:latin typeface="Dagny OT" panose="020B0504020201020104" pitchFamily="34" charset="77"/>
              </a:rPr>
              <a:t>).</a:t>
            </a:r>
          </a:p>
        </p:txBody>
      </p:sp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1">
            <a:extLst>
              <a:ext uri="{FF2B5EF4-FFF2-40B4-BE49-F238E27FC236}">
                <a16:creationId xmlns:a16="http://schemas.microsoft.com/office/drawing/2014/main" id="{CD835A63-4434-9F4D-A6ED-F55896E9C6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325" y="782638"/>
            <a:ext cx="10693400" cy="529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5" name="TextBox 2">
            <a:extLst>
              <a:ext uri="{FF2B5EF4-FFF2-40B4-BE49-F238E27FC236}">
                <a16:creationId xmlns:a16="http://schemas.microsoft.com/office/drawing/2014/main" id="{E1FE3A8A-4E75-7145-A032-EB62BCF796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3125" y="1870075"/>
            <a:ext cx="1292225" cy="647700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ctr" eaLnBrk="1" hangingPunct="1"/>
            <a:r>
              <a:rPr lang="en-US" altLang="en-US">
                <a:latin typeface="Dagny OT" panose="020B0504020201020104" pitchFamily="34" charset="77"/>
              </a:rPr>
              <a:t>Population cible</a:t>
            </a:r>
          </a:p>
        </p:txBody>
      </p:sp>
      <p:sp>
        <p:nvSpPr>
          <p:cNvPr id="23556" name="TextBox 3">
            <a:extLst>
              <a:ext uri="{FF2B5EF4-FFF2-40B4-BE49-F238E27FC236}">
                <a16:creationId xmlns:a16="http://schemas.microsoft.com/office/drawing/2014/main" id="{4CF9DDD0-8907-A149-95EE-1B3C2BE56E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8188" y="3810000"/>
            <a:ext cx="1427162" cy="6461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ctr" eaLnBrk="1" hangingPunct="1"/>
            <a:r>
              <a:rPr lang="en-US" altLang="en-US" dirty="0" err="1">
                <a:latin typeface="Dagny OT" panose="020B0504020201020104" pitchFamily="34" charset="77"/>
              </a:rPr>
              <a:t>Échantillon</a:t>
            </a:r>
            <a:r>
              <a:rPr lang="en-US" altLang="en-US" dirty="0">
                <a:latin typeface="Dagny OT" panose="020B0504020201020104" pitchFamily="34" charset="77"/>
              </a:rPr>
              <a:t> pratique</a:t>
            </a:r>
          </a:p>
        </p:txBody>
      </p:sp>
      <p:sp>
        <p:nvSpPr>
          <p:cNvPr id="23557" name="TextBox 4">
            <a:extLst>
              <a:ext uri="{FF2B5EF4-FFF2-40B4-BE49-F238E27FC236}">
                <a16:creationId xmlns:a16="http://schemas.microsoft.com/office/drawing/2014/main" id="{99B1488F-1777-3042-AD3B-55DA101CC6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8188" y="4603750"/>
            <a:ext cx="1606550" cy="369888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ctr"/>
            <a:r>
              <a:rPr lang="en-US" altLang="en-US" dirty="0" err="1">
                <a:latin typeface="Dagny OT" panose="020B0504020201020104" pitchFamily="34" charset="77"/>
              </a:rPr>
              <a:t>Échantillon</a:t>
            </a:r>
            <a:endParaRPr lang="en-US" altLang="en-US" dirty="0">
              <a:latin typeface="Dagny OT" panose="020B0504020201020104" pitchFamily="34" charset="77"/>
            </a:endParaRPr>
          </a:p>
        </p:txBody>
      </p:sp>
      <p:sp>
        <p:nvSpPr>
          <p:cNvPr id="23558" name="TextBox 5">
            <a:extLst>
              <a:ext uri="{FF2B5EF4-FFF2-40B4-BE49-F238E27FC236}">
                <a16:creationId xmlns:a16="http://schemas.microsoft.com/office/drawing/2014/main" id="{FC0B7E85-0626-6649-AC55-05FA7AA11A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3125" y="5426075"/>
            <a:ext cx="1292225" cy="6461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ctr" eaLnBrk="1" hangingPunct="1"/>
            <a:r>
              <a:rPr lang="en-US" altLang="en-US">
                <a:latin typeface="Dagny OT" panose="020B0504020201020104" pitchFamily="34" charset="77"/>
              </a:rPr>
              <a:t>Population à l’étude</a:t>
            </a:r>
          </a:p>
        </p:txBody>
      </p:sp>
      <p:sp>
        <p:nvSpPr>
          <p:cNvPr id="23559" name="TextBox 6">
            <a:extLst>
              <a:ext uri="{FF2B5EF4-FFF2-40B4-BE49-F238E27FC236}">
                <a16:creationId xmlns:a16="http://schemas.microsoft.com/office/drawing/2014/main" id="{5D267FBA-60B6-6B4D-AB3D-219B4EAE46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48913" y="2341563"/>
            <a:ext cx="1370012" cy="646112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ctr" eaLnBrk="1" hangingPunct="1"/>
            <a:r>
              <a:rPr lang="en-US" altLang="en-US">
                <a:latin typeface="Dagny OT" panose="020B0504020201020104" pitchFamily="34" charset="77"/>
              </a:rPr>
              <a:t>Population répondante</a:t>
            </a:r>
          </a:p>
        </p:txBody>
      </p:sp>
      <p:sp>
        <p:nvSpPr>
          <p:cNvPr id="23560" name="TextBox 7">
            <a:extLst>
              <a:ext uri="{FF2B5EF4-FFF2-40B4-BE49-F238E27FC236}">
                <a16:creationId xmlns:a16="http://schemas.microsoft.com/office/drawing/2014/main" id="{766E3886-8CA7-E54D-9E42-9C1EDF89AD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48913" y="3810000"/>
            <a:ext cx="1370012" cy="923330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Franklin Gothic Book" panose="020B0503020102020204" pitchFamily="34" charset="0"/>
              </a:defRPr>
            </a:lvl9pPr>
          </a:lstStyle>
          <a:p>
            <a:pPr algn="ctr" eaLnBrk="1" hangingPunct="1"/>
            <a:r>
              <a:rPr lang="en-US" altLang="en-US" dirty="0" err="1">
                <a:latin typeface="Dagny OT" panose="020B0504020201020104" pitchFamily="34" charset="77"/>
              </a:rPr>
              <a:t>Échantillon</a:t>
            </a:r>
            <a:r>
              <a:rPr lang="en-US" altLang="en-US" dirty="0">
                <a:latin typeface="Dagny OT" panose="020B0504020201020104" pitchFamily="34" charset="77"/>
              </a:rPr>
              <a:t> recherché/</a:t>
            </a:r>
            <a:r>
              <a:rPr lang="en-US" altLang="en-US" dirty="0" err="1">
                <a:latin typeface="Dagny OT" panose="020B0504020201020104" pitchFamily="34" charset="77"/>
              </a:rPr>
              <a:t>visé</a:t>
            </a:r>
            <a:endParaRPr lang="en-US" altLang="en-US" dirty="0">
              <a:latin typeface="Dagny OT" panose="020B0504020201020104" pitchFamily="34" charset="77"/>
            </a:endParaRPr>
          </a:p>
        </p:txBody>
      </p:sp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>
            <a:extLst>
              <a:ext uri="{FF2B5EF4-FFF2-40B4-BE49-F238E27FC236}">
                <a16:creationId xmlns:a16="http://schemas.microsoft.com/office/drawing/2014/main" id="{F3D349B5-FD42-8A43-88A7-3B2AAD622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/>
              <a:t>ÉTAPES DE L'ÉTUDE/DE L'ENQUÊTE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419B8-E278-F148-BDB0-41F841ABD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 rtlCol="0">
            <a:normAutofit lnSpcReduction="10000"/>
          </a:bodyPr>
          <a:lstStyle/>
          <a:p>
            <a:pPr marL="0" indent="0" algn="just" eaLnBrk="1" fontAlgn="auto" hangingPunct="1">
              <a:lnSpc>
                <a:spcPct val="110000"/>
              </a:lnSpc>
              <a:buFont typeface="Franklin Gothic Book" panose="020B0503020102020204" pitchFamily="34" charset="0"/>
              <a:buNone/>
              <a:defRPr/>
            </a:pPr>
            <a:r>
              <a:rPr lang="fr-FR" dirty="0">
                <a:latin typeface="Dagny OT" panose="020B0504020201020104" pitchFamily="34" charset="77"/>
              </a:rPr>
              <a:t>Les enquêtes suivent les mêmes étapes générales :</a:t>
            </a:r>
          </a:p>
          <a:p>
            <a:pPr marL="781200" lvl="1" indent="-457200" algn="just" eaLnBrk="1" fontAlgn="auto" hangingPunct="1">
              <a:lnSpc>
                <a:spcPct val="110000"/>
              </a:lnSpc>
              <a:buFont typeface="+mj-lt"/>
              <a:buAutoNum type="arabicPeriod"/>
              <a:defRPr/>
            </a:pPr>
            <a:r>
              <a:rPr lang="fr-FR" i="0" dirty="0">
                <a:latin typeface="Dagny OT" panose="020B0504020201020104" pitchFamily="34" charset="77"/>
              </a:rPr>
              <a:t>énoncé de l'objectif</a:t>
            </a:r>
          </a:p>
          <a:p>
            <a:pPr marL="781200" lvl="1" indent="-457200" algn="just" eaLnBrk="1" fontAlgn="auto" hangingPunct="1">
              <a:lnSpc>
                <a:spcPct val="110000"/>
              </a:lnSpc>
              <a:buFont typeface="+mj-lt"/>
              <a:buAutoNum type="arabicPeriod"/>
              <a:defRPr/>
            </a:pPr>
            <a:r>
              <a:rPr lang="fr-FR" i="0" dirty="0">
                <a:latin typeface="Dagny OT" panose="020B0504020201020104" pitchFamily="34" charset="77"/>
              </a:rPr>
              <a:t>sélection de la cadre d'enquête</a:t>
            </a:r>
          </a:p>
          <a:p>
            <a:pPr marL="781200" lvl="1" indent="-457200" algn="just" eaLnBrk="1" fontAlgn="auto" hangingPunct="1">
              <a:lnSpc>
                <a:spcPct val="110000"/>
              </a:lnSpc>
              <a:buFont typeface="+mj-lt"/>
              <a:buAutoNum type="arabicPeriod"/>
              <a:defRPr/>
            </a:pPr>
            <a:r>
              <a:rPr lang="fr-FR" i="0" dirty="0">
                <a:latin typeface="Dagny OT" panose="020B0504020201020104" pitchFamily="34" charset="77"/>
              </a:rPr>
              <a:t>plan d'échantillonnage</a:t>
            </a:r>
          </a:p>
          <a:p>
            <a:pPr marL="781200" lvl="1" indent="-457200" algn="just" eaLnBrk="1" fontAlgn="auto" hangingPunct="1">
              <a:lnSpc>
                <a:spcPct val="110000"/>
              </a:lnSpc>
              <a:buFont typeface="+mj-lt"/>
              <a:buAutoNum type="arabicPeriod"/>
              <a:defRPr/>
            </a:pPr>
            <a:r>
              <a:rPr lang="fr-FR" i="0" dirty="0">
                <a:latin typeface="Dagny OT" panose="020B0504020201020104" pitchFamily="34" charset="77"/>
              </a:rPr>
              <a:t>conception du questionnaire</a:t>
            </a:r>
          </a:p>
          <a:p>
            <a:pPr marL="781200" lvl="1" indent="-457200" algn="just" eaLnBrk="1" fontAlgn="auto" hangingPunct="1">
              <a:lnSpc>
                <a:spcPct val="110000"/>
              </a:lnSpc>
              <a:buFont typeface="+mj-lt"/>
              <a:buAutoNum type="arabicPeriod"/>
              <a:defRPr/>
            </a:pPr>
            <a:r>
              <a:rPr lang="fr-FR" i="0" dirty="0">
                <a:latin typeface="Dagny OT" panose="020B0504020201020104" pitchFamily="34" charset="77"/>
              </a:rPr>
              <a:t>collecte des données</a:t>
            </a:r>
          </a:p>
          <a:p>
            <a:pPr marL="781200" lvl="1" indent="-457200" algn="just" eaLnBrk="1" fontAlgn="auto" hangingPunct="1">
              <a:lnSpc>
                <a:spcPct val="110000"/>
              </a:lnSpc>
              <a:buFont typeface="+mj-lt"/>
              <a:buAutoNum type="arabicPeriod"/>
              <a:defRPr/>
            </a:pPr>
            <a:r>
              <a:rPr lang="fr-FR" i="0" dirty="0">
                <a:latin typeface="Dagny OT" panose="020B0504020201020104" pitchFamily="34" charset="77"/>
              </a:rPr>
              <a:t>saisie et codage des données</a:t>
            </a:r>
          </a:p>
          <a:p>
            <a:pPr marL="781200" lvl="1" indent="-457200" eaLnBrk="1" fontAlgn="auto" hangingPunct="1">
              <a:lnSpc>
                <a:spcPct val="110000"/>
              </a:lnSpc>
              <a:buFont typeface="+mj-lt"/>
              <a:buAutoNum type="arabicPeriod"/>
              <a:defRPr/>
            </a:pPr>
            <a:r>
              <a:rPr lang="fr-FR" i="0" dirty="0">
                <a:latin typeface="Dagny OT" panose="020B0504020201020104" pitchFamily="34" charset="77"/>
              </a:rPr>
              <a:t>traitement des données et imputation</a:t>
            </a:r>
          </a:p>
          <a:p>
            <a:pPr marL="781200" lvl="1" indent="-457200" algn="just" eaLnBrk="1" fontAlgn="auto" hangingPunct="1">
              <a:lnSpc>
                <a:spcPct val="110000"/>
              </a:lnSpc>
              <a:buFont typeface="+mj-lt"/>
              <a:buAutoNum type="arabicPeriod"/>
              <a:defRPr/>
            </a:pPr>
            <a:r>
              <a:rPr lang="fr-FR" i="0" dirty="0">
                <a:latin typeface="Dagny OT" panose="020B0504020201020104" pitchFamily="34" charset="77"/>
              </a:rPr>
              <a:t>estimation</a:t>
            </a:r>
          </a:p>
          <a:p>
            <a:pPr marL="781200" lvl="1" indent="-457200" algn="just" eaLnBrk="1" fontAlgn="auto" hangingPunct="1">
              <a:lnSpc>
                <a:spcPct val="110000"/>
              </a:lnSpc>
              <a:buFont typeface="+mj-lt"/>
              <a:buAutoNum type="arabicPeriod"/>
              <a:defRPr/>
            </a:pPr>
            <a:r>
              <a:rPr lang="fr-FR" i="0" dirty="0">
                <a:latin typeface="Dagny OT" panose="020B0504020201020104" pitchFamily="34" charset="77"/>
              </a:rPr>
              <a:t>analyse des données</a:t>
            </a:r>
          </a:p>
          <a:p>
            <a:pPr marL="781200" lvl="1" indent="-457200" algn="just" eaLnBrk="1" fontAlgn="auto" hangingPunct="1">
              <a:lnSpc>
                <a:spcPct val="110000"/>
              </a:lnSpc>
              <a:buFont typeface="+mj-lt"/>
              <a:buAutoNum type="arabicPeriod"/>
              <a:defRPr/>
            </a:pPr>
            <a:r>
              <a:rPr lang="fr-FR" i="0" dirty="0">
                <a:latin typeface="Dagny OT" panose="020B0504020201020104" pitchFamily="34" charset="77"/>
              </a:rPr>
              <a:t>diffusion</a:t>
            </a:r>
          </a:p>
          <a:p>
            <a:pPr marL="781200" lvl="1" indent="-457200" algn="just" eaLnBrk="1" fontAlgn="auto" hangingPunct="1">
              <a:lnSpc>
                <a:spcPct val="110000"/>
              </a:lnSpc>
              <a:buFont typeface="+mj-lt"/>
              <a:buAutoNum type="arabicPeriod"/>
              <a:defRPr/>
            </a:pPr>
            <a:r>
              <a:rPr lang="fr-FR" i="0" dirty="0">
                <a:latin typeface="Dagny OT" panose="020B0504020201020104" pitchFamily="34" charset="77"/>
              </a:rPr>
              <a:t>documentation</a:t>
            </a:r>
          </a:p>
          <a:p>
            <a:pPr marL="78048" indent="0" algn="just" eaLnBrk="1" fontAlgn="auto" hangingPunct="1">
              <a:lnSpc>
                <a:spcPct val="110000"/>
              </a:lnSpc>
              <a:buNone/>
              <a:defRPr/>
            </a:pPr>
            <a:endParaRPr lang="en-CA" sz="500" dirty="0">
              <a:latin typeface="Dagny OT" panose="020B0504020201020104" pitchFamily="34" charset="77"/>
            </a:endParaRPr>
          </a:p>
          <a:p>
            <a:pPr marL="609860" lvl="1" indent="0" algn="just" eaLnBrk="1" fontAlgn="auto" hangingPunct="1">
              <a:lnSpc>
                <a:spcPct val="110000"/>
              </a:lnSpc>
              <a:buFont typeface="Franklin Gothic Book" panose="020B0503020102020204" pitchFamily="34" charset="0"/>
              <a:buNone/>
              <a:defRPr/>
            </a:pPr>
            <a:r>
              <a:rPr lang="fr-FR" i="0" dirty="0">
                <a:latin typeface="Dagny OT" panose="020B0504020201020104" pitchFamily="34" charset="77"/>
              </a:rPr>
              <a:t>Le processus n'est pas toujours linéaire, mais il y a un mouvement défini de </a:t>
            </a:r>
            <a:r>
              <a:rPr lang="fr-FR" b="1" i="0" dirty="0">
                <a:latin typeface="Dagny OT" panose="020B0504020201020104" pitchFamily="34" charset="77"/>
              </a:rPr>
              <a:t>l'objectif à la diffusion.</a:t>
            </a:r>
          </a:p>
          <a:p>
            <a:pPr marL="609860" lvl="1" indent="0" algn="just" eaLnBrk="1" fontAlgn="auto" hangingPunct="1">
              <a:lnSpc>
                <a:spcPct val="110000"/>
              </a:lnSpc>
              <a:buFont typeface="Franklin Gothic Book" panose="020B0503020102020204" pitchFamily="34" charset="0"/>
              <a:buNone/>
              <a:defRPr/>
            </a:pPr>
            <a:endParaRPr lang="en-CA" b="1" i="0" dirty="0">
              <a:latin typeface="Dagny OT" panose="020B0504020201020104" pitchFamily="34" charset="77"/>
            </a:endParaRPr>
          </a:p>
          <a:p>
            <a:pPr marL="609860" lvl="1" indent="0" algn="just" eaLnBrk="1" fontAlgn="auto" hangingPunct="1">
              <a:lnSpc>
                <a:spcPct val="110000"/>
              </a:lnSpc>
              <a:buFont typeface="Franklin Gothic Book" panose="020B0503020102020204" pitchFamily="34" charset="0"/>
              <a:buNone/>
              <a:defRPr/>
            </a:pPr>
            <a:endParaRPr lang="en-CA" b="1" i="0" dirty="0">
              <a:latin typeface="Dagny OT" panose="020B0504020201020104" pitchFamily="34" charset="77"/>
            </a:endParaRPr>
          </a:p>
        </p:txBody>
      </p:sp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Crop">
  <a:themeElements>
    <a:clrScheme name="Slidehelper - 138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CC444B"/>
      </a:accent1>
      <a:accent2>
        <a:srgbClr val="DA5552"/>
      </a:accent2>
      <a:accent3>
        <a:srgbClr val="DF7373"/>
      </a:accent3>
      <a:accent4>
        <a:srgbClr val="E39695"/>
      </a:accent4>
      <a:accent5>
        <a:srgbClr val="E4B1AB"/>
      </a:accent5>
      <a:accent6>
        <a:srgbClr val="EFECCA"/>
      </a:accent6>
      <a:hlink>
        <a:srgbClr val="CC444B"/>
      </a:hlink>
      <a:folHlink>
        <a:srgbClr val="DA5552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D7AA1D6E-F3E9-4763-A3BC-84DF2E02F60F}"/>
    </a:ext>
  </a:extLst>
</a:theme>
</file>

<file path=ppt/theme/theme2.xml><?xml version="1.0" encoding="utf-8"?>
<a:theme xmlns:a="http://schemas.openxmlformats.org/drawingml/2006/main" name="Office Theme">
  <a:themeElements>
    <a:clrScheme name="CFSIcolours 3">
      <a:dk1>
        <a:srgbClr val="23183D"/>
      </a:dk1>
      <a:lt1>
        <a:srgbClr val="FFFFFF"/>
      </a:lt1>
      <a:dk2>
        <a:srgbClr val="385494"/>
      </a:dk2>
      <a:lt2>
        <a:srgbClr val="FFFEFE"/>
      </a:lt2>
      <a:accent1>
        <a:srgbClr val="D41E48"/>
      </a:accent1>
      <a:accent2>
        <a:srgbClr val="E9A12D"/>
      </a:accent2>
      <a:accent3>
        <a:srgbClr val="23183D"/>
      </a:accent3>
      <a:accent4>
        <a:srgbClr val="43B6AE"/>
      </a:accent4>
      <a:accent5>
        <a:srgbClr val="385494"/>
      </a:accent5>
      <a:accent6>
        <a:srgbClr val="70AD47"/>
      </a:accent6>
      <a:hlink>
        <a:srgbClr val="B4B4B3"/>
      </a:hlink>
      <a:folHlink>
        <a:srgbClr val="A1BAC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lidehelper - 138">
    <a:dk1>
      <a:sysClr val="windowText" lastClr="000000"/>
    </a:dk1>
    <a:lt1>
      <a:sysClr val="window" lastClr="FFFFFF"/>
    </a:lt1>
    <a:dk2>
      <a:srgbClr val="323232"/>
    </a:dk2>
    <a:lt2>
      <a:srgbClr val="E3DED1"/>
    </a:lt2>
    <a:accent1>
      <a:srgbClr val="CC444B"/>
    </a:accent1>
    <a:accent2>
      <a:srgbClr val="DA5552"/>
    </a:accent2>
    <a:accent3>
      <a:srgbClr val="DF7373"/>
    </a:accent3>
    <a:accent4>
      <a:srgbClr val="E39695"/>
    </a:accent4>
    <a:accent5>
      <a:srgbClr val="E4B1AB"/>
    </a:accent5>
    <a:accent6>
      <a:srgbClr val="EFECCA"/>
    </a:accent6>
    <a:hlink>
      <a:srgbClr val="CC444B"/>
    </a:hlink>
    <a:folHlink>
      <a:srgbClr val="DA5552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BC320AD1FA7AF49AD3F65A6C6282314" ma:contentTypeVersion="9" ma:contentTypeDescription="Create a new document." ma:contentTypeScope="" ma:versionID="d564e53e0f98fd87682b9204c4437c4d">
  <xsd:schema xmlns:xsd="http://www.w3.org/2001/XMLSchema" xmlns:xs="http://www.w3.org/2001/XMLSchema" xmlns:p="http://schemas.microsoft.com/office/2006/metadata/properties" xmlns:ns2="48e51f69-d585-4695-9488-9f1e0dda2451" targetNamespace="http://schemas.microsoft.com/office/2006/metadata/properties" ma:root="true" ma:fieldsID="7b1e15d5253e333c18bd82bee1244dc0" ns2:_="">
    <xsd:import namespace="48e51f69-d585-4695-9488-9f1e0dda245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e51f69-d585-4695-9488-9f1e0dda245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9371250-3F0A-4DD7-960E-8A2D865DFF0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A655BCA-DF7F-418D-8229-4428A176AF2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e51f69-d585-4695-9488-9f1e0dda245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{BB9CB5F5-5485-4A4B-810B-B4E3C4F9CD46}tf10001072</Template>
  <TotalTime>18479</TotalTime>
  <Words>1294</Words>
  <Application>Microsoft Macintosh PowerPoint</Application>
  <PresentationFormat>Widescreen</PresentationFormat>
  <Paragraphs>134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Avenir Next</vt:lpstr>
      <vt:lpstr>Calibri</vt:lpstr>
      <vt:lpstr>Dagny OT</vt:lpstr>
      <vt:lpstr>Franklin Gothic Book</vt:lpstr>
      <vt:lpstr>Wingdings</vt:lpstr>
      <vt:lpstr>Crop</vt:lpstr>
      <vt:lpstr>Office Theme</vt:lpstr>
      <vt:lpstr>Introduction à l'analyse des données</vt:lpstr>
      <vt:lpstr>COLLECTE ET GESTION DES DONNÉES</vt:lpstr>
      <vt:lpstr>OBJECTIF</vt:lpstr>
      <vt:lpstr>MOTIVATIONS POUR LA COLLECTE DE DONNÉES</vt:lpstr>
      <vt:lpstr>LES DONNÉES SONT RÉELLES</vt:lpstr>
      <vt:lpstr>DÉGRADATION DES DONNÉES</vt:lpstr>
      <vt:lpstr>ÉCHANTILLONNAGE NON PROBABILISTE ET « PÊCHE » AUX TENDANCES</vt:lpstr>
      <vt:lpstr>PowerPoint Presentation</vt:lpstr>
      <vt:lpstr>ÉTAPES DE L'ÉTUDE/DE L'ENQUÊTE</vt:lpstr>
      <vt:lpstr>ÉCHANTILLONNAGE NON PROBABILISTE</vt:lpstr>
      <vt:lpstr>ÉCHANTILLONNAGE PROBABILISTE</vt:lpstr>
      <vt:lpstr>PLANS D’ÉCHANTILLONNAGE</vt:lpstr>
      <vt:lpstr>PLANS D'ÉCHANTILLONNAGE PROBABILISTES</vt:lpstr>
      <vt:lpstr>PLANS D’ÉCHANTILLONNAGE</vt:lpstr>
      <vt:lpstr>AUTRES PLANS D'ÉCHANTILLONNAGE</vt:lpstr>
      <vt:lpstr>LISTE DE VÉRIFICATION APPLICABLE À LA COLLECTE AUTOMATISÉE</vt:lpstr>
      <vt:lpstr>MOISSONNAGE DU WEB – QUALITÉ DES DONNÉES</vt:lpstr>
      <vt:lpstr>Données structurées par rapport aux données non structurées</vt:lpstr>
      <vt:lpstr>Bases de données relationnelles</vt:lpstr>
      <vt:lpstr>fichiers non hiérarchiques et les feuilles de calcul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EXPLORATION AND DATA VISUALIZATION</dc:title>
  <dc:creator>Patrick Boily</dc:creator>
  <cp:lastModifiedBy>Patrick Boily</cp:lastModifiedBy>
  <cp:revision>439</cp:revision>
  <dcterms:created xsi:type="dcterms:W3CDTF">2020-08-02T19:49:53Z</dcterms:created>
  <dcterms:modified xsi:type="dcterms:W3CDTF">2021-10-15T05:53:15Z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0x0101003BC320AD1FA7AF49AD3F65A6C6282314</vt:lpwstr>
  </property>
</Properties>
</file>

<file path=docProps/thumbnail.jpeg>
</file>